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64" r:id="rId4"/>
    <p:sldId id="305" r:id="rId5"/>
    <p:sldId id="306" r:id="rId6"/>
    <p:sldId id="307" r:id="rId7"/>
    <p:sldId id="308" r:id="rId8"/>
    <p:sldId id="309" r:id="rId9"/>
    <p:sldId id="311" r:id="rId10"/>
    <p:sldId id="271" r:id="rId11"/>
    <p:sldId id="274" r:id="rId12"/>
    <p:sldId id="270" r:id="rId13"/>
    <p:sldId id="272" r:id="rId14"/>
    <p:sldId id="273" r:id="rId15"/>
    <p:sldId id="277" r:id="rId16"/>
    <p:sldId id="278" r:id="rId17"/>
    <p:sldId id="275" r:id="rId18"/>
    <p:sldId id="276" r:id="rId19"/>
    <p:sldId id="279" r:id="rId20"/>
    <p:sldId id="280" r:id="rId21"/>
    <p:sldId id="281" r:id="rId22"/>
    <p:sldId id="303" r:id="rId23"/>
    <p:sldId id="304" r:id="rId24"/>
    <p:sldId id="286" r:id="rId25"/>
    <p:sldId id="283" r:id="rId26"/>
    <p:sldId id="289" r:id="rId27"/>
    <p:sldId id="290" r:id="rId28"/>
    <p:sldId id="287" r:id="rId29"/>
    <p:sldId id="288" r:id="rId30"/>
    <p:sldId id="257" r:id="rId31"/>
    <p:sldId id="291" r:id="rId32"/>
    <p:sldId id="292" r:id="rId33"/>
    <p:sldId id="268" r:id="rId34"/>
    <p:sldId id="269" r:id="rId35"/>
    <p:sldId id="262" r:id="rId36"/>
    <p:sldId id="294" r:id="rId37"/>
    <p:sldId id="296" r:id="rId38"/>
    <p:sldId id="293" r:id="rId39"/>
    <p:sldId id="297" r:id="rId40"/>
    <p:sldId id="298" r:id="rId41"/>
    <p:sldId id="300" r:id="rId42"/>
    <p:sldId id="301" r:id="rId43"/>
    <p:sldId id="295" r:id="rId44"/>
    <p:sldId id="299" r:id="rId45"/>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75" d="100"/>
          <a:sy n="75" d="100"/>
        </p:scale>
        <p:origin x="-10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80067E2-3F8E-4A10-98B7-D52130ED14BB}" type="datetimeFigureOut">
              <a:rPr lang="fr-FR"/>
              <a:pPr>
                <a:defRPr/>
              </a:pPr>
              <a:t>01/12/2013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7AE0346-4520-4EF5-94CB-D68C104F5A2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E5A93E2-BBF5-4D13-86E2-442FCB6876E2}" type="datetimeFigureOut">
              <a:rPr lang="fr-FR"/>
              <a:pPr>
                <a:defRPr/>
              </a:pPr>
              <a:t>01/12/2013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AE9B9B2-1956-437D-B187-22F70BBD567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8B4FDFA-80AB-456A-88C1-10DDB5720E05}" type="datetimeFigureOut">
              <a:rPr lang="fr-FR"/>
              <a:pPr>
                <a:defRPr/>
              </a:pPr>
              <a:t>01/12/2013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BC968FE-3C9E-41A9-AFB0-88292AA9F905}"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CD5BC1E-9A32-4C83-89B9-E3E268D6BEC0}" type="datetimeFigureOut">
              <a:rPr lang="fr-FR"/>
              <a:pPr>
                <a:defRPr/>
              </a:pPr>
              <a:t>01/12/2013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0BF6B24-5213-4B69-AC64-9E3827D1E9E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9B2B8ED-CEB1-4B61-AB93-F4975FA1251D}" type="datetimeFigureOut">
              <a:rPr lang="fr-FR"/>
              <a:pPr>
                <a:defRPr/>
              </a:pPr>
              <a:t>01/12/2013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033BAF5-6422-4D58-969F-1150C247230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3C8A3DD1-433B-4760-83D2-4C4862CB514C}" type="datetimeFigureOut">
              <a:rPr lang="fr-FR"/>
              <a:pPr>
                <a:defRPr/>
              </a:pPr>
              <a:t>01/12/2013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5AE98A8-536F-423E-9703-FB7EB6FDD7B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70115EC2-989B-4A0D-B1DB-78A52038EFDD}" type="datetimeFigureOut">
              <a:rPr lang="fr-FR"/>
              <a:pPr>
                <a:defRPr/>
              </a:pPr>
              <a:t>01/12/2013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00CAF9D-9961-4CD1-BB5A-FCA0E22CE92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102C0154-E3AB-4616-BBE5-C7B5C09A5D9F}" type="datetimeFigureOut">
              <a:rPr lang="fr-FR"/>
              <a:pPr>
                <a:defRPr/>
              </a:pPr>
              <a:t>01/12/2013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B02FC46-7A59-4819-AB1B-E8C6EBB0FCA9}"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2B3B232-87BF-4BD0-B376-761F8937F79B}" type="datetimeFigureOut">
              <a:rPr lang="fr-FR"/>
              <a:pPr>
                <a:defRPr/>
              </a:pPr>
              <a:t>01/12/2013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FB69B92-6B51-441B-AEAE-25762072D34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F0A94DB-7C13-4818-BFF8-C12346D72113}" type="datetimeFigureOut">
              <a:rPr lang="fr-FR"/>
              <a:pPr>
                <a:defRPr/>
              </a:pPr>
              <a:t>01/12/2013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4A0D0F2-AEC4-417A-9FE9-69C335A53BE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8B61029-84D8-43A1-A743-79544D5316AF}" type="datetimeFigureOut">
              <a:rPr lang="fr-FR"/>
              <a:pPr>
                <a:defRPr/>
              </a:pPr>
              <a:t>01/12/2013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53A57F2-7D53-4344-A469-9DDB2477501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81743DA-8BE2-49C0-9BBA-927847EC0FC5}" type="datetimeFigureOut">
              <a:rPr lang="fr-FR"/>
              <a:pPr>
                <a:defRPr/>
              </a:pPr>
              <a:t>01/12/2013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3E61CD4-4B4F-4F07-83DA-03A1B5D7863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bis.org/publ/bcbs243.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ctrTitle"/>
          </p:nvPr>
        </p:nvSpPr>
        <p:spPr/>
        <p:txBody>
          <a:bodyPr/>
          <a:lstStyle/>
          <a:p>
            <a:pPr eaLnBrk="1" hangingPunct="1"/>
            <a:r>
              <a:rPr lang="fr-FR" smtClean="0"/>
              <a:t>JECO, Atelier Enseignants</a:t>
            </a:r>
            <a:br>
              <a:rPr lang="fr-FR" smtClean="0"/>
            </a:br>
            <a:r>
              <a:rPr lang="fr-FR" smtClean="0"/>
              <a:t>« Banques »</a:t>
            </a:r>
          </a:p>
        </p:txBody>
      </p:sp>
      <p:sp>
        <p:nvSpPr>
          <p:cNvPr id="13314" name="Sous-titre 2"/>
          <p:cNvSpPr>
            <a:spLocks noGrp="1"/>
          </p:cNvSpPr>
          <p:nvPr>
            <p:ph type="subTitle" idx="1"/>
          </p:nvPr>
        </p:nvSpPr>
        <p:spPr/>
        <p:txBody>
          <a:bodyPr/>
          <a:lstStyle/>
          <a:p>
            <a:pPr eaLnBrk="1" hangingPunct="1"/>
            <a:r>
              <a:rPr lang="fr-FR" sz="2800" smtClean="0">
                <a:solidFill>
                  <a:srgbClr val="898989"/>
                </a:solidFill>
              </a:rPr>
              <a:t>Jézabel Couppey-Soubeyran</a:t>
            </a:r>
          </a:p>
          <a:p>
            <a:pPr eaLnBrk="1" hangingPunct="1"/>
            <a:r>
              <a:rPr lang="fr-FR" sz="2800" smtClean="0">
                <a:solidFill>
                  <a:srgbClr val="898989"/>
                </a:solidFill>
              </a:rPr>
              <a:t>PSE - Université Paris 1</a:t>
            </a:r>
          </a:p>
          <a:p>
            <a:pPr eaLnBrk="1" hangingPunct="1"/>
            <a:r>
              <a:rPr lang="fr-FR" sz="2800" smtClean="0">
                <a:solidFill>
                  <a:srgbClr val="898989"/>
                </a:solidFill>
              </a:rPr>
              <a:t>Programme « ProF-En-EcoS » (Labex OSE)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457200" y="274638"/>
            <a:ext cx="8229600" cy="995362"/>
          </a:xfrm>
        </p:spPr>
        <p:txBody>
          <a:bodyPr/>
          <a:lstStyle/>
          <a:p>
            <a:pPr eaLnBrk="1" hangingPunct="1"/>
            <a:r>
              <a:rPr lang="fr-FR" smtClean="0"/>
              <a:t>Zoom sur les fonds propres</a:t>
            </a:r>
          </a:p>
        </p:txBody>
      </p:sp>
      <p:sp>
        <p:nvSpPr>
          <p:cNvPr id="3" name="Espace réservé du contenu 2"/>
          <p:cNvSpPr>
            <a:spLocks noGrp="1"/>
          </p:cNvSpPr>
          <p:nvPr>
            <p:ph idx="1"/>
          </p:nvPr>
        </p:nvSpPr>
        <p:spPr>
          <a:xfrm>
            <a:off x="457200" y="1417638"/>
            <a:ext cx="8229600" cy="5209299"/>
          </a:xfrm>
        </p:spPr>
        <p:txBody>
          <a:bodyPr rtlCol="0">
            <a:normAutofit/>
          </a:bodyPr>
          <a:lstStyle/>
          <a:p>
            <a:pPr eaLnBrk="1" fontAlgn="auto" hangingPunct="1">
              <a:spcAft>
                <a:spcPts val="0"/>
              </a:spcAft>
              <a:buFont typeface="Arial"/>
              <a:buChar char="•"/>
              <a:defRPr/>
            </a:pPr>
            <a:r>
              <a:rPr lang="fr-FR" dirty="0" smtClean="0"/>
              <a:t>Fonds propres : une « ressource » provenant des actions émises et des réserves</a:t>
            </a:r>
          </a:p>
          <a:p>
            <a:pPr eaLnBrk="1" fontAlgn="auto" hangingPunct="1">
              <a:spcAft>
                <a:spcPts val="0"/>
              </a:spcAft>
              <a:buFont typeface="Arial"/>
              <a:buChar char="•"/>
              <a:defRPr/>
            </a:pP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Attention !</a:t>
            </a:r>
            <a:r>
              <a:rPr lang="fr-FR" dirty="0" smtClean="0"/>
              <a:t> Les réserves font partie des fonds propres mais les fonds propres ne se réduisent pas aux réserves.</a:t>
            </a:r>
          </a:p>
          <a:p>
            <a:pPr eaLnBrk="1" fontAlgn="auto" hangingPunct="1">
              <a:spcAft>
                <a:spcPts val="0"/>
              </a:spcAft>
              <a:buFont typeface="Arial"/>
              <a:buChar char="•"/>
              <a:defRPr/>
            </a:pPr>
            <a:r>
              <a:rPr lang="fr-FR" dirty="0" smtClean="0"/>
              <a:t>Les fonds propres ne sont donc pas des sommes immobilisées. Les banques les « investissent » comme elles l’entendent.</a:t>
            </a:r>
          </a:p>
          <a:p>
            <a:pPr marL="0" indent="0" eaLnBrk="1" fontAlgn="auto" hangingPunct="1">
              <a:spcAft>
                <a:spcPts val="0"/>
              </a:spcAft>
              <a:buFont typeface="Arial"/>
              <a:buNone/>
              <a:defRPr/>
            </a:pPr>
            <a:endParaRPr lang="fr-FR" dirty="0" smtClean="0"/>
          </a:p>
          <a:p>
            <a:pPr eaLnBrk="1" fontAlgn="auto" hangingPunct="1">
              <a:spcAft>
                <a:spcPts val="0"/>
              </a:spcAft>
              <a:buFont typeface="Arial"/>
              <a:buChar char="•"/>
              <a:defRPr/>
            </a:pP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 5"/>
          <p:cNvPicPr>
            <a:picLocks noChangeAspect="1"/>
          </p:cNvPicPr>
          <p:nvPr/>
        </p:nvPicPr>
        <p:blipFill>
          <a:blip r:embed="rId2"/>
          <a:srcRect/>
          <a:stretch>
            <a:fillRect/>
          </a:stretch>
        </p:blipFill>
        <p:spPr bwMode="auto">
          <a:xfrm>
            <a:off x="4065588" y="1885950"/>
            <a:ext cx="2732087" cy="2139950"/>
          </a:xfrm>
          <a:prstGeom prst="rect">
            <a:avLst/>
          </a:prstGeom>
          <a:noFill/>
          <a:ln w="9525">
            <a:noFill/>
            <a:miter lim="800000"/>
            <a:headEnd/>
            <a:tailEnd/>
          </a:ln>
        </p:spPr>
      </p:pic>
      <p:pic>
        <p:nvPicPr>
          <p:cNvPr id="23554" name="Image 4"/>
          <p:cNvPicPr>
            <a:picLocks noChangeAspect="1"/>
          </p:cNvPicPr>
          <p:nvPr/>
        </p:nvPicPr>
        <p:blipFill>
          <a:blip r:embed="rId3"/>
          <a:srcRect/>
          <a:stretch>
            <a:fillRect/>
          </a:stretch>
        </p:blipFill>
        <p:spPr bwMode="auto">
          <a:xfrm>
            <a:off x="4625975" y="5105400"/>
            <a:ext cx="2228850" cy="2227263"/>
          </a:xfrm>
          <a:prstGeom prst="rect">
            <a:avLst/>
          </a:prstGeom>
          <a:noFill/>
          <a:ln w="9525">
            <a:noFill/>
            <a:miter lim="800000"/>
            <a:headEnd/>
            <a:tailEnd/>
          </a:ln>
        </p:spPr>
      </p:pic>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Exigence réglementaire de fonds propres</a:t>
            </a:r>
            <a:endParaRPr lang="fr-FR" dirty="0"/>
          </a:p>
        </p:txBody>
      </p:sp>
      <p:sp>
        <p:nvSpPr>
          <p:cNvPr id="23556" name="Espace réservé du contenu 2"/>
          <p:cNvSpPr>
            <a:spLocks noGrp="1"/>
          </p:cNvSpPr>
          <p:nvPr>
            <p:ph idx="1"/>
          </p:nvPr>
        </p:nvSpPr>
        <p:spPr>
          <a:xfrm>
            <a:off x="242888" y="1722438"/>
            <a:ext cx="8229600" cy="4752975"/>
          </a:xfrm>
        </p:spPr>
        <p:txBody>
          <a:bodyPr/>
          <a:lstStyle/>
          <a:p>
            <a:pPr eaLnBrk="1" hangingPunct="1">
              <a:lnSpc>
                <a:spcPct val="90000"/>
              </a:lnSpc>
            </a:pPr>
            <a:r>
              <a:rPr lang="fr-FR" smtClean="0"/>
              <a:t>Ressource non remboursable, permettant d’absorber les pertes</a:t>
            </a:r>
          </a:p>
          <a:p>
            <a:pPr eaLnBrk="1" hangingPunct="1">
              <a:lnSpc>
                <a:spcPct val="90000"/>
              </a:lnSpc>
            </a:pPr>
            <a:r>
              <a:rPr lang="fr-FR" smtClean="0"/>
              <a:t>Fonds propres = éponge </a:t>
            </a:r>
          </a:p>
          <a:p>
            <a:pPr eaLnBrk="1" hangingPunct="1">
              <a:lnSpc>
                <a:spcPct val="90000"/>
              </a:lnSpc>
            </a:pPr>
            <a:r>
              <a:rPr lang="fr-FR" smtClean="0"/>
              <a:t>Attention : il existe différentes « variétés » de fonds propres, les vrais (core equity) et les autres.</a:t>
            </a:r>
          </a:p>
          <a:p>
            <a:pPr eaLnBrk="1" hangingPunct="1">
              <a:lnSpc>
                <a:spcPct val="90000"/>
              </a:lnSpc>
            </a:pPr>
            <a:r>
              <a:rPr lang="fr-FR" smtClean="0"/>
              <a:t>Vrais fonds propres = actions + réserves</a:t>
            </a:r>
          </a:p>
          <a:p>
            <a:pPr eaLnBrk="1" hangingPunct="1">
              <a:lnSpc>
                <a:spcPct val="90000"/>
              </a:lnSpc>
            </a:pPr>
            <a:r>
              <a:rPr lang="fr-FR" smtClean="0"/>
              <a:t>Autres « fonds propres » = titres hybrides, FRBG, participations, …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p:txBody>
          <a:bodyPr/>
          <a:lstStyle/>
          <a:p>
            <a:pPr eaLnBrk="1" hangingPunct="1"/>
            <a:r>
              <a:rPr lang="fr-FR" smtClean="0"/>
              <a:t>Exemple</a:t>
            </a:r>
          </a:p>
        </p:txBody>
      </p:sp>
      <p:graphicFrame>
        <p:nvGraphicFramePr>
          <p:cNvPr id="24591" name="Group 15"/>
          <p:cNvGraphicFramePr>
            <a:graphicFrameLocks noGrp="1"/>
          </p:cNvGraphicFramePr>
          <p:nvPr>
            <p:ph idx="1"/>
          </p:nvPr>
        </p:nvGraphicFramePr>
        <p:xfrm>
          <a:off x="457200" y="1433513"/>
          <a:ext cx="8229600" cy="2682875"/>
        </p:xfrm>
        <a:graphic>
          <a:graphicData uri="http://schemas.openxmlformats.org/drawingml/2006/table">
            <a:tbl>
              <a:tblPr/>
              <a:tblGrid>
                <a:gridCol w="4114800"/>
                <a:gridCol w="41148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rgbClr val="FFFFFF"/>
                          </a:solidFill>
                          <a:effectLst/>
                          <a:latin typeface="Calibri" pitchFamily="34" charset="0"/>
                          <a:cs typeface="Arial" charset="0"/>
                        </a:rPr>
                        <a:t>Actif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rgbClr val="FFFFFF"/>
                          </a:solidFill>
                          <a:effectLst/>
                          <a:latin typeface="Calibri" pitchFamily="34" charset="0"/>
                          <a:cs typeface="Arial" charset="0"/>
                        </a:rPr>
                        <a:t>Passif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rgbClr val="000000"/>
                          </a:solidFill>
                          <a:effectLst/>
                          <a:latin typeface="Calibri" pitchFamily="34" charset="0"/>
                          <a:cs typeface="Arial" charset="0"/>
                        </a:rPr>
                        <a:t>Prêts : 55</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rgbClr val="000000"/>
                          </a:solidFill>
                          <a:effectLst/>
                          <a:latin typeface="Calibri" pitchFamily="34" charset="0"/>
                          <a:cs typeface="Arial" charset="0"/>
                        </a:rPr>
                        <a:t>Titres : 45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rgbClr val="000000"/>
                          </a:solidFill>
                          <a:effectLst/>
                          <a:latin typeface="Calibri" pitchFamily="34" charset="0"/>
                          <a:cs typeface="Arial" charset="0"/>
                        </a:rPr>
                        <a:t>Fonds propres : 10</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rgbClr val="000000"/>
                          </a:solidFill>
                          <a:effectLst/>
                          <a:latin typeface="Calibri" pitchFamily="34" charset="0"/>
                          <a:cs typeface="Arial" charset="0"/>
                        </a:rPr>
                        <a:t>Dettes : 90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rgbClr val="000000"/>
                          </a:solidFill>
                          <a:effectLst/>
                          <a:latin typeface="Calibri" pitchFamily="34" charset="0"/>
                          <a:cs typeface="Arial" charset="0"/>
                        </a:rPr>
                        <a:t>  </a:t>
                      </a:r>
                      <a:r>
                        <a:rPr kumimoji="0" lang="fr-FR" sz="2400" b="0" i="0" u="none" strike="noStrike" cap="none" normalizeH="0" baseline="0" smtClean="0">
                          <a:ln>
                            <a:noFill/>
                          </a:ln>
                          <a:solidFill>
                            <a:srgbClr val="000000"/>
                          </a:solidFill>
                          <a:effectLst/>
                          <a:latin typeface="Calibri" pitchFamily="34" charset="0"/>
                          <a:cs typeface="Arial" charset="0"/>
                        </a:rPr>
                        <a:t>dont - dépôts : 50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cs typeface="Arial" charset="0"/>
                        </a:rPr>
                        <a:t>            - dettes de marché : 40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4589" name="ZoneTexte 5"/>
          <p:cNvSpPr txBox="1">
            <a:spLocks noChangeArrowheads="1"/>
          </p:cNvSpPr>
          <p:nvPr/>
        </p:nvSpPr>
        <p:spPr bwMode="auto">
          <a:xfrm>
            <a:off x="1055688" y="4376738"/>
            <a:ext cx="6940550" cy="1938337"/>
          </a:xfrm>
          <a:prstGeom prst="rect">
            <a:avLst/>
          </a:prstGeom>
          <a:noFill/>
          <a:ln w="9525">
            <a:noFill/>
            <a:miter lim="800000"/>
            <a:headEnd/>
            <a:tailEnd/>
          </a:ln>
        </p:spPr>
        <p:txBody>
          <a:bodyPr>
            <a:spAutoFit/>
          </a:bodyPr>
          <a:lstStyle/>
          <a:p>
            <a:r>
              <a:rPr lang="fr-FR" sz="2400" b="1">
                <a:latin typeface="Calibri" pitchFamily="34" charset="0"/>
              </a:rPr>
              <a:t>Ratio de fonds propres </a:t>
            </a:r>
            <a:r>
              <a:rPr lang="fr-FR" sz="2400">
                <a:latin typeface="Calibri" pitchFamily="34" charset="0"/>
              </a:rPr>
              <a:t>: Fonds propres / Actifs pondérés par les risques</a:t>
            </a:r>
          </a:p>
          <a:p>
            <a:r>
              <a:rPr lang="fr-FR" sz="2400" b="1">
                <a:latin typeface="Calibri" pitchFamily="34" charset="0"/>
              </a:rPr>
              <a:t>Ratio de levier </a:t>
            </a:r>
            <a:r>
              <a:rPr lang="fr-FR" sz="2400">
                <a:latin typeface="Calibri" pitchFamily="34" charset="0"/>
              </a:rPr>
              <a:t>: Fonds propres / Actifs </a:t>
            </a:r>
          </a:p>
          <a:p>
            <a:r>
              <a:rPr lang="fr-FR" sz="2400" b="1">
                <a:latin typeface="Calibri" pitchFamily="34" charset="0"/>
              </a:rPr>
              <a:t>Levier d’actif</a:t>
            </a:r>
            <a:r>
              <a:rPr lang="fr-FR" sz="2400">
                <a:latin typeface="Calibri" pitchFamily="34" charset="0"/>
              </a:rPr>
              <a:t> : Actif / Fonds propres</a:t>
            </a:r>
          </a:p>
          <a:p>
            <a:r>
              <a:rPr lang="fr-FR" sz="2400" b="1">
                <a:latin typeface="Calibri" pitchFamily="34" charset="0"/>
              </a:rPr>
              <a:t>Levier d’endettement </a:t>
            </a:r>
            <a:r>
              <a:rPr lang="fr-FR" sz="2400">
                <a:latin typeface="Calibri" pitchFamily="34" charset="0"/>
              </a:rPr>
              <a:t>: Fonds propres / Dettes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457200" y="111125"/>
            <a:ext cx="8229600" cy="1143000"/>
          </a:xfrm>
        </p:spPr>
        <p:txBody>
          <a:bodyPr/>
          <a:lstStyle/>
          <a:p>
            <a:pPr eaLnBrk="1" hangingPunct="1"/>
            <a:r>
              <a:rPr lang="fr-FR" smtClean="0"/>
              <a:t>2 risques majeurs</a:t>
            </a:r>
          </a:p>
        </p:txBody>
      </p:sp>
      <p:sp>
        <p:nvSpPr>
          <p:cNvPr id="3" name="Espace réservé du contenu 2"/>
          <p:cNvSpPr>
            <a:spLocks noGrp="1"/>
          </p:cNvSpPr>
          <p:nvPr>
            <p:ph idx="1"/>
          </p:nvPr>
        </p:nvSpPr>
        <p:spPr>
          <a:xfrm>
            <a:off x="457200" y="1254125"/>
            <a:ext cx="8229600" cy="5172075"/>
          </a:xfrm>
        </p:spPr>
        <p:txBody>
          <a:bodyPr rtlCol="0">
            <a:normAutofit/>
          </a:bodyPr>
          <a:lstStyle/>
          <a:p>
            <a:pPr eaLnBrk="1" fontAlgn="auto" hangingPunct="1">
              <a:spcAft>
                <a:spcPts val="0"/>
              </a:spcAft>
              <a:buFont typeface="Arial"/>
              <a:buChar char="•"/>
              <a:defRPr/>
            </a:pPr>
            <a:r>
              <a:rPr lang="fr-FR" dirty="0" smtClean="0"/>
              <a:t>Le </a:t>
            </a:r>
            <a:r>
              <a:rPr lang="fr-FR" b="1" dirty="0" smtClean="0"/>
              <a:t>risque d’insolvabilité </a:t>
            </a:r>
            <a:r>
              <a:rPr lang="fr-FR" dirty="0" smtClean="0"/>
              <a:t>(lié à de mauvais choix d’investissement et de financement) : </a:t>
            </a:r>
          </a:p>
          <a:p>
            <a:pPr marL="0" indent="0" eaLnBrk="1" fontAlgn="auto" hangingPunct="1">
              <a:spcAft>
                <a:spcPts val="0"/>
              </a:spcAft>
              <a:buFont typeface="Arial"/>
              <a:buNone/>
              <a:defRPr/>
            </a:pPr>
            <a:r>
              <a:rPr lang="fr-FR" dirty="0"/>
              <a:t>	</a:t>
            </a:r>
            <a:r>
              <a:rPr lang="fr-FR" dirty="0" smtClean="0"/>
              <a:t>actif – passif &lt; 0</a:t>
            </a:r>
          </a:p>
          <a:p>
            <a:pPr marL="0" indent="0" eaLnBrk="1" fontAlgn="auto" hangingPunct="1">
              <a:spcAft>
                <a:spcPts val="0"/>
              </a:spcAft>
              <a:buFont typeface="Arial"/>
              <a:buNone/>
              <a:defRPr/>
            </a:pPr>
            <a:r>
              <a:rPr lang="fr-FR" dirty="0" smtClean="0"/>
              <a:t>Ex : des prêts non performants, des titres dont la valeur chute  </a:t>
            </a:r>
            <a:r>
              <a:rPr lang="fr-FR" dirty="0" smtClean="0">
                <a:sym typeface="Wingdings"/>
              </a:rPr>
              <a:t> actif  </a:t>
            </a:r>
            <a:r>
              <a:rPr lang="fr-FR" dirty="0" smtClean="0">
                <a:latin typeface="Wingdings"/>
                <a:ea typeface="Wingdings"/>
                <a:cs typeface="Wingdings"/>
                <a:sym typeface="Wingdings"/>
              </a:rPr>
              <a:t></a:t>
            </a:r>
            <a:endParaRPr lang="fr-FR" dirty="0" smtClean="0"/>
          </a:p>
          <a:p>
            <a:pPr eaLnBrk="1" fontAlgn="auto" hangingPunct="1">
              <a:spcAft>
                <a:spcPts val="0"/>
              </a:spcAft>
              <a:buFont typeface="Arial"/>
              <a:buChar char="•"/>
              <a:defRPr/>
            </a:pPr>
            <a:r>
              <a:rPr lang="fr-FR" dirty="0" smtClean="0"/>
              <a:t>Le </a:t>
            </a:r>
            <a:r>
              <a:rPr lang="fr-FR" b="1" dirty="0" smtClean="0"/>
              <a:t>risque d’</a:t>
            </a:r>
            <a:r>
              <a:rPr lang="fr-FR" b="1" dirty="0" err="1" smtClean="0"/>
              <a:t>illiquidité</a:t>
            </a:r>
            <a:r>
              <a:rPr lang="fr-FR" b="1" dirty="0" smtClean="0"/>
              <a:t> </a:t>
            </a:r>
            <a:r>
              <a:rPr lang="fr-FR" dirty="0" smtClean="0"/>
              <a:t>(à court de ressources) : </a:t>
            </a:r>
            <a:r>
              <a:rPr lang="fr-FR" dirty="0" err="1" smtClean="0"/>
              <a:t>passif</a:t>
            </a:r>
            <a:r>
              <a:rPr lang="fr-FR" baseline="-25000" dirty="0" err="1" smtClean="0"/>
              <a:t>t</a:t>
            </a:r>
            <a:r>
              <a:rPr lang="fr-FR" baseline="-25000" dirty="0" smtClean="0"/>
              <a:t> </a:t>
            </a:r>
            <a:r>
              <a:rPr lang="fr-FR" dirty="0" smtClean="0"/>
              <a:t>&gt; </a:t>
            </a:r>
            <a:r>
              <a:rPr lang="fr-FR" dirty="0" err="1" smtClean="0"/>
              <a:t>actif</a:t>
            </a:r>
            <a:r>
              <a:rPr lang="fr-FR" baseline="-25000" dirty="0" err="1" smtClean="0"/>
              <a:t>t</a:t>
            </a:r>
            <a:r>
              <a:rPr lang="fr-FR" dirty="0" smtClean="0"/>
              <a:t> mais pas en t+1 </a:t>
            </a:r>
          </a:p>
          <a:p>
            <a:pPr marL="0" indent="0" eaLnBrk="1" fontAlgn="auto" hangingPunct="1">
              <a:spcAft>
                <a:spcPts val="0"/>
              </a:spcAft>
              <a:buFont typeface="Arial"/>
              <a:buNone/>
              <a:defRPr/>
            </a:pPr>
            <a:r>
              <a:rPr lang="fr-FR" dirty="0" smtClean="0"/>
              <a:t>Ex : ruée au guichet ou panique sur le marché interbancaire</a:t>
            </a:r>
          </a:p>
          <a:p>
            <a:pPr marL="0" indent="0" eaLnBrk="1" fontAlgn="auto" hangingPunct="1">
              <a:spcAft>
                <a:spcPts val="0"/>
              </a:spcAft>
              <a:buFont typeface="Arial"/>
              <a:buNone/>
              <a:defRPr/>
            </a:pPr>
            <a:endParaRPr lang="fr-FR" dirty="0" smtClean="0"/>
          </a:p>
          <a:p>
            <a:pPr eaLnBrk="1" fontAlgn="auto" hangingPunct="1">
              <a:spcAft>
                <a:spcPts val="0"/>
              </a:spcAft>
              <a:buFont typeface="Arial"/>
              <a:buChar char="•"/>
              <a:defRPr/>
            </a:pPr>
            <a:endParaRPr lang="fr-FR" dirty="0" smtClean="0"/>
          </a:p>
          <a:p>
            <a:pPr eaLnBrk="1" fontAlgn="auto" hangingPunct="1">
              <a:spcAft>
                <a:spcPts val="0"/>
              </a:spcAft>
              <a:buFont typeface="Arial"/>
              <a:buChar char="•"/>
              <a:defRPr/>
            </a:pP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Risque d’insolvabilité / </a:t>
            </a:r>
            <a:br>
              <a:rPr lang="fr-FR" dirty="0" smtClean="0"/>
            </a:br>
            <a:r>
              <a:rPr lang="fr-FR" dirty="0" smtClean="0"/>
              <a:t>risque d’</a:t>
            </a:r>
            <a:r>
              <a:rPr lang="fr-FR" dirty="0" err="1" smtClean="0"/>
              <a:t>illiquidité</a:t>
            </a:r>
            <a:endParaRPr lang="fr-FR" dirty="0"/>
          </a:p>
        </p:txBody>
      </p:sp>
      <p:sp>
        <p:nvSpPr>
          <p:cNvPr id="26626" name="Espace réservé du contenu 2"/>
          <p:cNvSpPr>
            <a:spLocks noGrp="1"/>
          </p:cNvSpPr>
          <p:nvPr>
            <p:ph idx="1"/>
          </p:nvPr>
        </p:nvSpPr>
        <p:spPr/>
        <p:txBody>
          <a:bodyPr/>
          <a:lstStyle/>
          <a:p>
            <a:pPr eaLnBrk="1" hangingPunct="1">
              <a:lnSpc>
                <a:spcPct val="90000"/>
              </a:lnSpc>
            </a:pPr>
            <a:r>
              <a:rPr lang="fr-FR" smtClean="0"/>
              <a:t>Les deux risques peuvent être étroitement liés 		Exemple : crise financière 2007-2009</a:t>
            </a:r>
          </a:p>
          <a:p>
            <a:pPr eaLnBrk="1" hangingPunct="1">
              <a:lnSpc>
                <a:spcPct val="90000"/>
              </a:lnSpc>
              <a:buFont typeface="Arial" charset="0"/>
              <a:buNone/>
            </a:pPr>
            <a:r>
              <a:rPr lang="fr-FR" smtClean="0"/>
              <a:t>Suspicion d’actifs toxiques au bilan des banques </a:t>
            </a:r>
            <a:r>
              <a:rPr lang="fr-FR" smtClean="0">
                <a:sym typeface="Wingdings" pitchFamily="2" charset="2"/>
              </a:rPr>
              <a:t></a:t>
            </a:r>
            <a:r>
              <a:rPr lang="fr-FR" smtClean="0"/>
              <a:t> panique sur le marché interbancaire (illiquidité) </a:t>
            </a:r>
            <a:r>
              <a:rPr lang="fr-FR" smtClean="0">
                <a:sym typeface="Wingdings" pitchFamily="2" charset="2"/>
              </a:rPr>
              <a:t> insolvabilité</a:t>
            </a:r>
          </a:p>
          <a:p>
            <a:pPr eaLnBrk="1" hangingPunct="1">
              <a:lnSpc>
                <a:spcPct val="90000"/>
              </a:lnSpc>
            </a:pPr>
            <a:r>
              <a:rPr lang="fr-FR" smtClean="0">
                <a:sym typeface="Wingdings" pitchFamily="2" charset="2"/>
              </a:rPr>
              <a:t>Mais indépendants aussi : une bonne capitalisation n’empêche pas forcément une ruée aux guichets </a:t>
            </a:r>
          </a:p>
          <a:p>
            <a:pPr eaLnBrk="1" hangingPunct="1">
              <a:lnSpc>
                <a:spcPct val="90000"/>
              </a:lnSpc>
              <a:buFont typeface="Arial" charset="0"/>
              <a:buNone/>
            </a:pPr>
            <a:r>
              <a:rPr lang="fr-FR" smtClean="0">
                <a:sym typeface="Wingdings" pitchFamily="2" charset="2"/>
              </a:rPr>
              <a:t>			Exemple : crise de 1929</a:t>
            </a:r>
          </a:p>
          <a:p>
            <a:pPr eaLnBrk="1" hangingPunct="1">
              <a:lnSpc>
                <a:spcPct val="90000"/>
              </a:lnSpc>
              <a:buFont typeface="Arial" charset="0"/>
              <a:buNone/>
            </a:pPr>
            <a:endParaRPr lang="fr-FR" smtClean="0">
              <a:sym typeface="Wingdings" pitchFamily="2" charset="2"/>
            </a:endParaRPr>
          </a:p>
          <a:p>
            <a:pPr eaLnBrk="1" hangingPunct="1">
              <a:lnSpc>
                <a:spcPct val="90000"/>
              </a:lnSpc>
              <a:buFont typeface="Arial" charset="0"/>
              <a:buNone/>
            </a:pPr>
            <a:endParaRPr lang="fr-FR" smtClean="0">
              <a:sym typeface="Wingdings" pitchFamily="2" charset="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5"/>
          <p:cNvSpPr>
            <a:spLocks noGrp="1"/>
          </p:cNvSpPr>
          <p:nvPr>
            <p:ph type="ctrTitle"/>
          </p:nvPr>
        </p:nvSpPr>
        <p:spPr/>
        <p:txBody>
          <a:bodyPr/>
          <a:lstStyle/>
          <a:p>
            <a:pPr eaLnBrk="1" hangingPunct="1"/>
            <a:r>
              <a:rPr lang="fr-FR" smtClean="0"/>
              <a:t>Les ruées bancaires au cinéma</a:t>
            </a:r>
          </a:p>
        </p:txBody>
      </p:sp>
      <p:sp>
        <p:nvSpPr>
          <p:cNvPr id="7" name="Sous-titre 6"/>
          <p:cNvSpPr>
            <a:spLocks noGrp="1"/>
          </p:cNvSpPr>
          <p:nvPr>
            <p:ph type="subTitle" idx="1"/>
          </p:nvPr>
        </p:nvSpPr>
        <p:spPr/>
        <p:txBody>
          <a:bodyPr rtlCol="0">
            <a:normAutofit/>
          </a:bodyPr>
          <a:lstStyle/>
          <a:p>
            <a:pPr eaLnBrk="1" fontAlgn="auto" hangingPunct="1">
              <a:spcAft>
                <a:spcPts val="0"/>
              </a:spcAft>
              <a:buFont typeface="Arial"/>
              <a:buNone/>
              <a:defRPr/>
            </a:pPr>
            <a:r>
              <a:rPr lang="fr-FR" dirty="0" smtClean="0"/>
              <a:t>http://</a:t>
            </a:r>
            <a:r>
              <a:rPr lang="fr-FR" dirty="0" err="1" smtClean="0"/>
              <a:t>next.liberation.fr</a:t>
            </a:r>
            <a:r>
              <a:rPr lang="fr-FR" dirty="0" smtClean="0"/>
              <a:t>/</a:t>
            </a:r>
            <a:r>
              <a:rPr lang="fr-FR" dirty="0" err="1" smtClean="0"/>
              <a:t>cinema</a:t>
            </a:r>
            <a:r>
              <a:rPr lang="fr-FR" dirty="0" smtClean="0"/>
              <a:t>/06012773-la-panique-bancaire-un-classique-de-cinema</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La ruée</a:t>
            </a:r>
            <a:br>
              <a:rPr lang="fr-FR" dirty="0" smtClean="0"/>
            </a:br>
            <a:r>
              <a:rPr lang="fr-FR" dirty="0" smtClean="0"/>
              <a:t>Film (1932) de Frank Capra</a:t>
            </a:r>
            <a:endParaRPr lang="fr-FR" dirty="0"/>
          </a:p>
        </p:txBody>
      </p:sp>
      <p:pic>
        <p:nvPicPr>
          <p:cNvPr id="28674" name="Espace réservé du contenu 3"/>
          <p:cNvPicPr>
            <a:picLocks noGrp="1" noChangeAspect="1"/>
          </p:cNvPicPr>
          <p:nvPr>
            <p:ph idx="1"/>
          </p:nvPr>
        </p:nvPicPr>
        <p:blipFill>
          <a:blip r:embed="rId2"/>
          <a:srcRect l="-71220" r="-71220"/>
          <a:stretch>
            <a:fillRect/>
          </a:stretch>
        </p:blipFill>
        <p:spPr/>
      </p:pic>
      <p:sp>
        <p:nvSpPr>
          <p:cNvPr id="28675" name="ZoneTexte 4"/>
          <p:cNvSpPr txBox="1">
            <a:spLocks noChangeArrowheads="1"/>
          </p:cNvSpPr>
          <p:nvPr/>
        </p:nvSpPr>
        <p:spPr bwMode="auto">
          <a:xfrm>
            <a:off x="666750" y="1824038"/>
            <a:ext cx="2062163" cy="4154487"/>
          </a:xfrm>
          <a:prstGeom prst="rect">
            <a:avLst/>
          </a:prstGeom>
          <a:noFill/>
          <a:ln w="9525">
            <a:noFill/>
            <a:miter lim="800000"/>
            <a:headEnd/>
            <a:tailEnd/>
          </a:ln>
        </p:spPr>
        <p:txBody>
          <a:bodyPr>
            <a:spAutoFit/>
          </a:bodyPr>
          <a:lstStyle/>
          <a:p>
            <a:r>
              <a:rPr lang="fr-FR" sz="2400">
                <a:latin typeface="Calibri" pitchFamily="34" charset="0"/>
              </a:rPr>
              <a:t>Dans l’Amérique des années 1930 en pleine dépression, la rumeur d’un hold-up provoque la ruée aux guichets d’une banque.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
            </a:r>
            <a:br>
              <a:rPr lang="fr-FR" dirty="0" smtClean="0"/>
            </a:br>
            <a:r>
              <a:rPr lang="fr-FR" dirty="0"/>
              <a:t/>
            </a:r>
            <a:br>
              <a:rPr lang="fr-FR" dirty="0"/>
            </a:br>
            <a:r>
              <a:rPr lang="fr-FR" dirty="0" smtClean="0"/>
              <a:t>La vie est belle </a:t>
            </a:r>
            <a:br>
              <a:rPr lang="fr-FR" dirty="0" smtClean="0"/>
            </a:br>
            <a:r>
              <a:rPr lang="fr-FR" dirty="0" smtClean="0"/>
              <a:t>Film (1946) de Frank Capra</a:t>
            </a:r>
            <a:br>
              <a:rPr lang="fr-FR" dirty="0" smtClean="0"/>
            </a:br>
            <a:r>
              <a:rPr lang="fr-FR" dirty="0" smtClean="0"/>
              <a:t/>
            </a:r>
            <a:br>
              <a:rPr lang="fr-FR" dirty="0" smtClean="0"/>
            </a:br>
            <a:endParaRPr lang="fr-FR" dirty="0"/>
          </a:p>
        </p:txBody>
      </p:sp>
      <p:pic>
        <p:nvPicPr>
          <p:cNvPr id="29698" name="Espace réservé du contenu 3"/>
          <p:cNvPicPr>
            <a:picLocks noGrp="1" noChangeAspect="1"/>
          </p:cNvPicPr>
          <p:nvPr>
            <p:ph idx="1"/>
          </p:nvPr>
        </p:nvPicPr>
        <p:blipFill>
          <a:blip r:embed="rId2"/>
          <a:srcRect l="-84689" r="-84689"/>
          <a:stretch>
            <a:fillRect/>
          </a:stretch>
        </p:blipFill>
        <p:spPr>
          <a:xfrm>
            <a:off x="457200" y="1600200"/>
            <a:ext cx="9072563" cy="4525963"/>
          </a:xfrm>
        </p:spPr>
      </p:pic>
      <p:sp>
        <p:nvSpPr>
          <p:cNvPr id="29699" name="ZoneTexte 4"/>
          <p:cNvSpPr txBox="1">
            <a:spLocks noChangeArrowheads="1"/>
          </p:cNvSpPr>
          <p:nvPr/>
        </p:nvSpPr>
        <p:spPr bwMode="auto">
          <a:xfrm>
            <a:off x="414338" y="1609725"/>
            <a:ext cx="2879725" cy="4894263"/>
          </a:xfrm>
          <a:prstGeom prst="rect">
            <a:avLst/>
          </a:prstGeom>
          <a:noFill/>
          <a:ln w="9525">
            <a:noFill/>
            <a:miter lim="800000"/>
            <a:headEnd/>
            <a:tailEnd/>
          </a:ln>
        </p:spPr>
        <p:txBody>
          <a:bodyPr>
            <a:spAutoFit/>
          </a:bodyPr>
          <a:lstStyle/>
          <a:p>
            <a:r>
              <a:rPr lang="fr-FR" sz="2400">
                <a:latin typeface="Calibri" pitchFamily="34" charset="0"/>
              </a:rPr>
              <a:t>La banque du bon George Bailey est bien « capitalisée », son activité est utile (elle permet aux déshérités de se loger), George Bailey assume sur ses deniers personnels, ... et pourtant une ruée la précipite au bord de la faillite.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Mary </a:t>
            </a:r>
            <a:r>
              <a:rPr lang="fr-FR" dirty="0" err="1" smtClean="0"/>
              <a:t>Poppins</a:t>
            </a:r>
            <a:r>
              <a:rPr lang="fr-FR" dirty="0" smtClean="0"/>
              <a:t/>
            </a:r>
            <a:br>
              <a:rPr lang="fr-FR" dirty="0" smtClean="0"/>
            </a:br>
            <a:r>
              <a:rPr lang="fr-FR" dirty="0" smtClean="0"/>
              <a:t>Film (1964) de Robert Stevenson</a:t>
            </a:r>
            <a:endParaRPr lang="fr-FR" dirty="0"/>
          </a:p>
        </p:txBody>
      </p:sp>
      <p:pic>
        <p:nvPicPr>
          <p:cNvPr id="30722" name="Espace réservé du contenu 5"/>
          <p:cNvPicPr>
            <a:picLocks noGrp="1" noChangeAspect="1"/>
          </p:cNvPicPr>
          <p:nvPr>
            <p:ph idx="1"/>
          </p:nvPr>
        </p:nvPicPr>
        <p:blipFill>
          <a:blip r:embed="rId2"/>
          <a:srcRect l="-40915" r="-40915"/>
          <a:stretch>
            <a:fillRect/>
          </a:stretch>
        </p:blipFill>
        <p:spPr/>
      </p:pic>
      <p:sp>
        <p:nvSpPr>
          <p:cNvPr id="30723" name="ZoneTexte 6"/>
          <p:cNvSpPr txBox="1">
            <a:spLocks noChangeArrowheads="1"/>
          </p:cNvSpPr>
          <p:nvPr/>
        </p:nvSpPr>
        <p:spPr bwMode="auto">
          <a:xfrm>
            <a:off x="301625" y="1785938"/>
            <a:ext cx="1835150" cy="3784600"/>
          </a:xfrm>
          <a:prstGeom prst="rect">
            <a:avLst/>
          </a:prstGeom>
          <a:noFill/>
          <a:ln w="9525">
            <a:noFill/>
            <a:miter lim="800000"/>
            <a:headEnd/>
            <a:tailEnd/>
          </a:ln>
        </p:spPr>
        <p:txBody>
          <a:bodyPr>
            <a:spAutoFit/>
          </a:bodyPr>
          <a:lstStyle/>
          <a:p>
            <a:r>
              <a:rPr lang="fr-FR" sz="2400">
                <a:latin typeface="Calibri" pitchFamily="34" charset="0"/>
              </a:rPr>
              <a:t>Le «Give me back my money!» de deux enfants pour 2 pences suffit à provoquer une formidable panique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p:txBody>
          <a:bodyPr/>
          <a:lstStyle/>
          <a:p>
            <a:pPr eaLnBrk="1" hangingPunct="1"/>
            <a:r>
              <a:rPr lang="fr-FR" smtClean="0"/>
              <a:t>Les temps ont changé !</a:t>
            </a:r>
          </a:p>
        </p:txBody>
      </p:sp>
      <p:sp>
        <p:nvSpPr>
          <p:cNvPr id="31746" name="Espace réservé du contenu 2"/>
          <p:cNvSpPr>
            <a:spLocks noGrp="1"/>
          </p:cNvSpPr>
          <p:nvPr>
            <p:ph idx="1"/>
          </p:nvPr>
        </p:nvSpPr>
        <p:spPr>
          <a:xfrm>
            <a:off x="457200" y="1600200"/>
            <a:ext cx="8229600" cy="4826000"/>
          </a:xfrm>
        </p:spPr>
        <p:txBody>
          <a:bodyPr/>
          <a:lstStyle/>
          <a:p>
            <a:pPr eaLnBrk="1" hangingPunct="1">
              <a:lnSpc>
                <a:spcPct val="90000"/>
              </a:lnSpc>
            </a:pPr>
            <a:r>
              <a:rPr lang="fr-FR" sz="2700" smtClean="0"/>
              <a:t>Pour parer à ce phénomène redoutable, les Etats-Unis ont mis en place en 1933 le FDIC, chargé de garantir les dépôts</a:t>
            </a:r>
          </a:p>
          <a:p>
            <a:pPr eaLnBrk="1" hangingPunct="1">
              <a:lnSpc>
                <a:spcPct val="90000"/>
              </a:lnSpc>
            </a:pPr>
            <a:r>
              <a:rPr lang="fr-FR" sz="2700" smtClean="0"/>
              <a:t>La GDD s’est diffusée progressivement dans les autres pays</a:t>
            </a:r>
          </a:p>
          <a:p>
            <a:pPr eaLnBrk="1" hangingPunct="1">
              <a:lnSpc>
                <a:spcPct val="90000"/>
              </a:lnSpc>
            </a:pPr>
            <a:r>
              <a:rPr lang="fr-FR" sz="2700" smtClean="0"/>
              <a:t>En Europe, les dépôts sont aujourd’hui garantis jusqu’à 100 000 euros par déposant (et par banque)</a:t>
            </a:r>
          </a:p>
          <a:p>
            <a:pPr eaLnBrk="1" hangingPunct="1">
              <a:lnSpc>
                <a:spcPct val="90000"/>
              </a:lnSpc>
            </a:pPr>
            <a:r>
              <a:rPr lang="fr-FR" sz="2700" smtClean="0"/>
              <a:t>Les ruées aujourd’hui ne sont donc plus celles de petits déposants (cf. échec de l’appel de E. Cantona), elles proviennent des gros investisseurs (MMF US ) ou s’opèrent sur le marché interbancaire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nvPr>
        </p:nvSpPr>
        <p:spPr>
          <a:xfrm>
            <a:off x="457200" y="274638"/>
            <a:ext cx="8229600" cy="1585912"/>
          </a:xfrm>
        </p:spPr>
        <p:txBody>
          <a:bodyPr/>
          <a:lstStyle/>
          <a:p>
            <a:pPr eaLnBrk="1" hangingPunct="1"/>
            <a:r>
              <a:rPr lang="fr-FR" sz="3600" smtClean="0"/>
              <a:t>Un livre indispensable pour comprendre les banques et débusquer les faux arguments des lobbies</a:t>
            </a:r>
          </a:p>
        </p:txBody>
      </p:sp>
      <p:pic>
        <p:nvPicPr>
          <p:cNvPr id="14338" name="Espace réservé du contenu 3"/>
          <p:cNvPicPr>
            <a:picLocks noGrp="1" noChangeAspect="1"/>
          </p:cNvPicPr>
          <p:nvPr>
            <p:ph idx="1"/>
          </p:nvPr>
        </p:nvPicPr>
        <p:blipFill>
          <a:blip r:embed="rId2"/>
          <a:srcRect l="-86847" r="-86847"/>
          <a:stretch>
            <a:fillRect/>
          </a:stretch>
        </p:blipFill>
        <p:spPr>
          <a:xfrm>
            <a:off x="457200" y="2078038"/>
            <a:ext cx="8229600" cy="452596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p:txBody>
          <a:bodyPr/>
          <a:lstStyle/>
          <a:p>
            <a:pPr eaLnBrk="1" hangingPunct="1"/>
            <a:r>
              <a:rPr lang="fr-FR" smtClean="0"/>
              <a:t>Les bilans bancaires ont changé</a:t>
            </a:r>
          </a:p>
        </p:txBody>
      </p:sp>
      <p:sp>
        <p:nvSpPr>
          <p:cNvPr id="3" name="Espace réservé du contenu 2"/>
          <p:cNvSpPr>
            <a:spLocks noGrp="1"/>
          </p:cNvSpPr>
          <p:nvPr>
            <p:ph idx="1"/>
          </p:nvPr>
        </p:nvSpPr>
        <p:spPr>
          <a:xfrm>
            <a:off x="457200" y="1600200"/>
            <a:ext cx="8229600" cy="5119688"/>
          </a:xfrm>
        </p:spPr>
        <p:txBody>
          <a:bodyPr rtlCol="0">
            <a:normAutofit fontScale="92500" lnSpcReduction="10000"/>
          </a:bodyPr>
          <a:lstStyle/>
          <a:p>
            <a:pPr eaLnBrk="1" fontAlgn="auto" hangingPunct="1">
              <a:spcAft>
                <a:spcPts val="0"/>
              </a:spcAft>
              <a:buFont typeface="Arial"/>
              <a:buChar char="•"/>
              <a:defRPr/>
            </a:pPr>
            <a:r>
              <a:rPr lang="fr-FR" dirty="0" smtClean="0"/>
              <a:t>Les garanties publiques explicite (GDD) et implicite (renflouement par les pouvoirs publics, « bail-out ») rassurent les investisseurs et réduisent leurs exigences de rendement :</a:t>
            </a:r>
          </a:p>
          <a:p>
            <a:pPr lvl="1" eaLnBrk="1" fontAlgn="auto" hangingPunct="1">
              <a:spcAft>
                <a:spcPts val="0"/>
              </a:spcAft>
              <a:buFont typeface="Arial"/>
              <a:buChar char="–"/>
              <a:defRPr/>
            </a:pPr>
            <a:r>
              <a:rPr lang="fr-FR" dirty="0" smtClean="0"/>
              <a:t>La dette coûte moins cher aux banques qu’aux entreprises non financières !</a:t>
            </a:r>
          </a:p>
          <a:p>
            <a:pPr lvl="1" eaLnBrk="1" fontAlgn="auto" hangingPunct="1">
              <a:spcAft>
                <a:spcPts val="0"/>
              </a:spcAft>
              <a:buFont typeface="Arial"/>
              <a:buChar char="–"/>
              <a:defRPr/>
            </a:pPr>
            <a:r>
              <a:rPr lang="fr-FR" dirty="0" smtClean="0"/>
              <a:t>La dette bancaire est subventionnée par les pouvoirs publics + déductibilité des intérêts d’emprunts</a:t>
            </a:r>
          </a:p>
          <a:p>
            <a:pPr eaLnBrk="1" fontAlgn="auto" hangingPunct="1">
              <a:spcAft>
                <a:spcPts val="0"/>
              </a:spcAft>
              <a:buFont typeface="Arial"/>
              <a:buChar char="•"/>
              <a:defRPr/>
            </a:pPr>
            <a:r>
              <a:rPr lang="fr-FR" dirty="0" smtClean="0"/>
              <a:t>Résultat : la part de la dette s’est accrue au bilan des banques et celles des FP a fondu (de 20 à 30% au début du XXème à 6-8% dans les années 1980)</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Comparons le bilan de deux banques dont le levier diffère</a:t>
            </a:r>
            <a:endParaRPr lang="fr-FR" dirty="0"/>
          </a:p>
        </p:txBody>
      </p:sp>
      <p:graphicFrame>
        <p:nvGraphicFramePr>
          <p:cNvPr id="7" name="Espace réservé du contenu 6"/>
          <p:cNvGraphicFramePr>
            <a:graphicFrameLocks noGrp="1"/>
          </p:cNvGraphicFramePr>
          <p:nvPr>
            <p:ph sz="half" idx="1"/>
          </p:nvPr>
        </p:nvGraphicFramePr>
        <p:xfrm>
          <a:off x="355600" y="1676400"/>
          <a:ext cx="4038600" cy="1011238"/>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fr-FR" dirty="0" err="1" smtClean="0"/>
                        <a:t>Baileys</a:t>
                      </a:r>
                      <a:r>
                        <a:rPr lang="fr-FR" dirty="0" smtClean="0"/>
                        <a:t>’ Bank</a:t>
                      </a:r>
                      <a:endParaRPr lang="fr-FR" dirty="0"/>
                    </a:p>
                  </a:txBody>
                  <a:tcPr/>
                </a:tc>
                <a:tc hMerge="1">
                  <a:txBody>
                    <a:bodyPr/>
                    <a:lstStyle/>
                    <a:p>
                      <a:endParaRPr lang="fr-FR" dirty="0"/>
                    </a:p>
                  </a:txBody>
                  <a:tcPr/>
                </a:tc>
              </a:tr>
              <a:tr h="370840">
                <a:tc>
                  <a:txBody>
                    <a:bodyPr/>
                    <a:lstStyle/>
                    <a:p>
                      <a:r>
                        <a:rPr lang="fr-FR" dirty="0" smtClean="0"/>
                        <a:t>Prêts : 50</a:t>
                      </a:r>
                    </a:p>
                    <a:p>
                      <a:r>
                        <a:rPr lang="fr-FR" dirty="0" smtClean="0"/>
                        <a:t>Titres : 50</a:t>
                      </a:r>
                      <a:endParaRPr lang="fr-FR" dirty="0"/>
                    </a:p>
                  </a:txBody>
                  <a:tcPr/>
                </a:tc>
                <a:tc>
                  <a:txBody>
                    <a:bodyPr/>
                    <a:lstStyle/>
                    <a:p>
                      <a:r>
                        <a:rPr lang="fr-FR" dirty="0" smtClean="0"/>
                        <a:t>Fonds propres : 30</a:t>
                      </a:r>
                    </a:p>
                    <a:p>
                      <a:r>
                        <a:rPr lang="fr-FR" dirty="0" smtClean="0"/>
                        <a:t>Dette : 70</a:t>
                      </a:r>
                      <a:endParaRPr lang="fr-FR" dirty="0"/>
                    </a:p>
                  </a:txBody>
                  <a:tcPr/>
                </a:tc>
              </a:tr>
            </a:tbl>
          </a:graphicData>
        </a:graphic>
      </p:graphicFrame>
      <p:graphicFrame>
        <p:nvGraphicFramePr>
          <p:cNvPr id="8" name="Espace réservé du contenu 7"/>
          <p:cNvGraphicFramePr>
            <a:graphicFrameLocks noGrp="1"/>
          </p:cNvGraphicFramePr>
          <p:nvPr>
            <p:ph sz="half" idx="2"/>
          </p:nvPr>
        </p:nvGraphicFramePr>
        <p:xfrm>
          <a:off x="4648200" y="1676400"/>
          <a:ext cx="4038600" cy="1011238"/>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fr-FR" dirty="0" err="1" smtClean="0"/>
                        <a:t>Leveraged</a:t>
                      </a:r>
                      <a:r>
                        <a:rPr lang="fr-FR" baseline="0" dirty="0" smtClean="0"/>
                        <a:t> Bank</a:t>
                      </a:r>
                      <a:endParaRPr lang="fr-FR" dirty="0"/>
                    </a:p>
                  </a:txBody>
                  <a:tcPr/>
                </a:tc>
                <a:tc hMerge="1">
                  <a:txBody>
                    <a:bodyPr/>
                    <a:lstStyle/>
                    <a:p>
                      <a:endParaRPr lang="fr-FR" dirty="0"/>
                    </a:p>
                  </a:txBody>
                  <a:tcPr/>
                </a:tc>
              </a:tr>
              <a:tr h="370840">
                <a:tc>
                  <a:txBody>
                    <a:bodyPr/>
                    <a:lstStyle/>
                    <a:p>
                      <a:r>
                        <a:rPr lang="fr-FR" dirty="0" smtClean="0"/>
                        <a:t>Prêts : 50</a:t>
                      </a:r>
                    </a:p>
                    <a:p>
                      <a:r>
                        <a:rPr lang="fr-FR" dirty="0" smtClean="0"/>
                        <a:t>Titres : 50</a:t>
                      </a:r>
                      <a:endParaRPr lang="fr-FR" dirty="0"/>
                    </a:p>
                  </a:txBody>
                  <a:tcPr/>
                </a:tc>
                <a:tc>
                  <a:txBody>
                    <a:bodyPr/>
                    <a:lstStyle/>
                    <a:p>
                      <a:r>
                        <a:rPr lang="fr-FR" dirty="0" smtClean="0"/>
                        <a:t>Fonds propres : 6</a:t>
                      </a:r>
                    </a:p>
                    <a:p>
                      <a:r>
                        <a:rPr lang="fr-FR" dirty="0" smtClean="0"/>
                        <a:t>Dette : 94</a:t>
                      </a:r>
                      <a:endParaRPr lang="fr-FR" dirty="0"/>
                    </a:p>
                  </a:txBody>
                  <a:tcPr/>
                </a:tc>
              </a:tr>
            </a:tbl>
          </a:graphicData>
        </a:graphic>
      </p:graphicFrame>
      <p:sp>
        <p:nvSpPr>
          <p:cNvPr id="9" name="ZoneTexte 8"/>
          <p:cNvSpPr txBox="1"/>
          <p:nvPr/>
        </p:nvSpPr>
        <p:spPr>
          <a:xfrm>
            <a:off x="365125" y="5238750"/>
            <a:ext cx="8321675" cy="1570038"/>
          </a:xfrm>
          <a:prstGeom prst="rect">
            <a:avLst/>
          </a:prstGeom>
          <a:noFill/>
        </p:spPr>
        <p:txBody>
          <a:bodyPr>
            <a:spAutoFit/>
          </a:bodyPr>
          <a:lstStyle/>
          <a:p>
            <a:pPr fontAlgn="auto">
              <a:spcBef>
                <a:spcPts val="0"/>
              </a:spcBef>
              <a:spcAft>
                <a:spcPts val="0"/>
              </a:spcAft>
              <a:defRPr/>
            </a:pPr>
            <a:r>
              <a:rPr lang="fr-FR" sz="2400" dirty="0">
                <a:latin typeface="+mn-lt"/>
                <a:cs typeface="+mn-cs"/>
              </a:rPr>
              <a:t>Que se passe-t-il pour chacune des deux ? </a:t>
            </a:r>
          </a:p>
          <a:p>
            <a:pPr marL="342900" indent="-342900" fontAlgn="auto">
              <a:spcBef>
                <a:spcPts val="0"/>
              </a:spcBef>
              <a:spcAft>
                <a:spcPts val="0"/>
              </a:spcAft>
              <a:buFontTx/>
              <a:buChar char="-"/>
              <a:defRPr/>
            </a:pPr>
            <a:r>
              <a:rPr lang="fr-FR" sz="2400" dirty="0">
                <a:latin typeface="+mn-lt"/>
                <a:cs typeface="+mn-cs"/>
              </a:rPr>
              <a:t>Il reste à BB 25 de FP tandis que ceux de LB tombent à 1</a:t>
            </a:r>
          </a:p>
          <a:p>
            <a:pPr marL="342900" indent="-342900" fontAlgn="auto">
              <a:spcBef>
                <a:spcPts val="0"/>
              </a:spcBef>
              <a:spcAft>
                <a:spcPts val="0"/>
              </a:spcAft>
              <a:buFontTx/>
              <a:buChar char="-"/>
              <a:defRPr/>
            </a:pPr>
            <a:r>
              <a:rPr lang="fr-FR" sz="2400" dirty="0">
                <a:latin typeface="+mn-lt"/>
                <a:cs typeface="+mn-cs"/>
              </a:rPr>
              <a:t>Le ratio de levier de BB tombe à 26%, celui de LB à un peu plus de 1% !</a:t>
            </a:r>
          </a:p>
        </p:txBody>
      </p:sp>
      <p:graphicFrame>
        <p:nvGraphicFramePr>
          <p:cNvPr id="10" name="Espace réservé du contenu 6"/>
          <p:cNvGraphicFramePr>
            <a:graphicFrameLocks/>
          </p:cNvGraphicFramePr>
          <p:nvPr/>
        </p:nvGraphicFramePr>
        <p:xfrm>
          <a:off x="379413" y="3883025"/>
          <a:ext cx="4038600" cy="1011238"/>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fr-FR" dirty="0" err="1" smtClean="0"/>
                        <a:t>Baileys</a:t>
                      </a:r>
                      <a:r>
                        <a:rPr lang="fr-FR" dirty="0" smtClean="0"/>
                        <a:t>’ Bank</a:t>
                      </a:r>
                      <a:endParaRPr lang="fr-FR" dirty="0"/>
                    </a:p>
                  </a:txBody>
                  <a:tcPr/>
                </a:tc>
                <a:tc hMerge="1">
                  <a:txBody>
                    <a:bodyPr/>
                    <a:lstStyle/>
                    <a:p>
                      <a:endParaRPr lang="fr-FR" dirty="0"/>
                    </a:p>
                  </a:txBody>
                  <a:tcPr/>
                </a:tc>
              </a:tr>
              <a:tr h="370840">
                <a:tc>
                  <a:txBody>
                    <a:bodyPr/>
                    <a:lstStyle/>
                    <a:p>
                      <a:r>
                        <a:rPr lang="fr-FR" dirty="0" smtClean="0"/>
                        <a:t>Prêts : 50</a:t>
                      </a:r>
                    </a:p>
                    <a:p>
                      <a:r>
                        <a:rPr lang="fr-FR" dirty="0" smtClean="0"/>
                        <a:t>Titres : 45</a:t>
                      </a:r>
                      <a:endParaRPr lang="fr-FR" dirty="0"/>
                    </a:p>
                  </a:txBody>
                  <a:tcPr/>
                </a:tc>
                <a:tc>
                  <a:txBody>
                    <a:bodyPr/>
                    <a:lstStyle/>
                    <a:p>
                      <a:r>
                        <a:rPr lang="fr-FR" dirty="0" smtClean="0"/>
                        <a:t>Fonds propres : 25</a:t>
                      </a:r>
                    </a:p>
                    <a:p>
                      <a:r>
                        <a:rPr lang="fr-FR" dirty="0" smtClean="0"/>
                        <a:t>Dette : 70</a:t>
                      </a:r>
                      <a:endParaRPr lang="fr-FR" dirty="0"/>
                    </a:p>
                  </a:txBody>
                  <a:tcPr/>
                </a:tc>
              </a:tr>
            </a:tbl>
          </a:graphicData>
        </a:graphic>
      </p:graphicFrame>
      <p:sp>
        <p:nvSpPr>
          <p:cNvPr id="33825" name="ZoneTexte 3"/>
          <p:cNvSpPr txBox="1">
            <a:spLocks noChangeArrowheads="1"/>
          </p:cNvSpPr>
          <p:nvPr/>
        </p:nvSpPr>
        <p:spPr bwMode="auto">
          <a:xfrm>
            <a:off x="288925" y="2882900"/>
            <a:ext cx="7773988" cy="830263"/>
          </a:xfrm>
          <a:prstGeom prst="rect">
            <a:avLst/>
          </a:prstGeom>
          <a:noFill/>
          <a:ln w="9525">
            <a:noFill/>
            <a:miter lim="800000"/>
            <a:headEnd/>
            <a:tailEnd/>
          </a:ln>
        </p:spPr>
        <p:txBody>
          <a:bodyPr>
            <a:spAutoFit/>
          </a:bodyPr>
          <a:lstStyle/>
          <a:p>
            <a:r>
              <a:rPr lang="fr-FR" sz="2400">
                <a:latin typeface="Calibri" pitchFamily="34" charset="0"/>
              </a:rPr>
              <a:t>BB a un ratio de levier de 30% et LB de 6%.</a:t>
            </a:r>
          </a:p>
          <a:p>
            <a:r>
              <a:rPr lang="fr-FR" sz="2400">
                <a:latin typeface="Calibri" pitchFamily="34" charset="0"/>
              </a:rPr>
              <a:t>Supposons que le prix des titres chute de 10%</a:t>
            </a:r>
            <a:r>
              <a:rPr lang="fr-FR">
                <a:latin typeface="Calibri" pitchFamily="34" charset="0"/>
              </a:rPr>
              <a:t>. </a:t>
            </a:r>
          </a:p>
        </p:txBody>
      </p:sp>
      <p:graphicFrame>
        <p:nvGraphicFramePr>
          <p:cNvPr id="12" name="Espace réservé du contenu 7"/>
          <p:cNvGraphicFramePr>
            <a:graphicFrameLocks/>
          </p:cNvGraphicFramePr>
          <p:nvPr/>
        </p:nvGraphicFramePr>
        <p:xfrm>
          <a:off x="4779963" y="3913188"/>
          <a:ext cx="3902075" cy="1006475"/>
        </p:xfrm>
        <a:graphic>
          <a:graphicData uri="http://schemas.openxmlformats.org/drawingml/2006/table">
            <a:tbl>
              <a:tblPr firstRow="1" bandRow="1">
                <a:tableStyleId>{5C22544A-7EE6-4342-B048-85BDC9FD1C3A}</a:tableStyleId>
              </a:tblPr>
              <a:tblGrid>
                <a:gridCol w="1950756"/>
                <a:gridCol w="1950756"/>
              </a:tblGrid>
              <a:tr h="190395">
                <a:tc gridSpan="2">
                  <a:txBody>
                    <a:bodyPr/>
                    <a:lstStyle/>
                    <a:p>
                      <a:pPr algn="ctr"/>
                      <a:r>
                        <a:rPr lang="fr-FR" dirty="0" err="1" smtClean="0"/>
                        <a:t>Leveraged</a:t>
                      </a:r>
                      <a:r>
                        <a:rPr lang="fr-FR" baseline="0" dirty="0" smtClean="0"/>
                        <a:t> Bank</a:t>
                      </a:r>
                      <a:endParaRPr lang="fr-FR" dirty="0"/>
                    </a:p>
                  </a:txBody>
                  <a:tcPr/>
                </a:tc>
                <a:tc hMerge="1">
                  <a:txBody>
                    <a:bodyPr/>
                    <a:lstStyle/>
                    <a:p>
                      <a:endParaRPr lang="fr-FR" dirty="0"/>
                    </a:p>
                  </a:txBody>
                  <a:tcPr/>
                </a:tc>
              </a:tr>
              <a:tr h="333192">
                <a:tc>
                  <a:txBody>
                    <a:bodyPr/>
                    <a:lstStyle/>
                    <a:p>
                      <a:r>
                        <a:rPr lang="fr-FR" dirty="0" smtClean="0"/>
                        <a:t>Prêts : 50</a:t>
                      </a:r>
                    </a:p>
                    <a:p>
                      <a:r>
                        <a:rPr lang="fr-FR" dirty="0" smtClean="0"/>
                        <a:t>Titres : 45</a:t>
                      </a:r>
                      <a:endParaRPr lang="fr-FR" dirty="0"/>
                    </a:p>
                  </a:txBody>
                  <a:tcPr/>
                </a:tc>
                <a:tc>
                  <a:txBody>
                    <a:bodyPr/>
                    <a:lstStyle/>
                    <a:p>
                      <a:r>
                        <a:rPr lang="fr-FR" dirty="0" smtClean="0"/>
                        <a:t>Fonds propres : 1</a:t>
                      </a:r>
                    </a:p>
                    <a:p>
                      <a:r>
                        <a:rPr lang="fr-FR" dirty="0" smtClean="0"/>
                        <a:t>Dette : 94</a:t>
                      </a:r>
                      <a:endParaRPr lang="fr-FR"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82000" cy="1143000"/>
          </a:xfrm>
        </p:spPr>
        <p:txBody>
          <a:bodyPr rtlCol="0">
            <a:normAutofit fontScale="90000"/>
          </a:bodyPr>
          <a:lstStyle/>
          <a:p>
            <a:pPr eaLnBrk="1" fontAlgn="auto" hangingPunct="1">
              <a:spcAft>
                <a:spcPts val="0"/>
              </a:spcAft>
              <a:defRPr/>
            </a:pPr>
            <a:r>
              <a:rPr lang="fr-FR" dirty="0" smtClean="0"/>
              <a:t>Suite </a:t>
            </a:r>
            <a:r>
              <a:rPr lang="fr-FR" dirty="0"/>
              <a:t>: </a:t>
            </a:r>
            <a:r>
              <a:rPr lang="fr-FR" dirty="0" smtClean="0"/>
              <a:t>Désendettement (</a:t>
            </a:r>
            <a:r>
              <a:rPr lang="fr-FR" dirty="0" err="1" smtClean="0"/>
              <a:t>Deleveraging</a:t>
            </a:r>
            <a:r>
              <a:rPr lang="fr-FR" dirty="0" smtClean="0"/>
              <a:t>)</a:t>
            </a:r>
            <a:endParaRPr lang="fr-FR" dirty="0"/>
          </a:p>
        </p:txBody>
      </p:sp>
      <p:graphicFrame>
        <p:nvGraphicFramePr>
          <p:cNvPr id="7" name="Espace réservé du contenu 6"/>
          <p:cNvGraphicFramePr>
            <a:graphicFrameLocks noGrp="1"/>
          </p:cNvGraphicFramePr>
          <p:nvPr>
            <p:ph sz="half" idx="1"/>
          </p:nvPr>
        </p:nvGraphicFramePr>
        <p:xfrm>
          <a:off x="250825" y="1547813"/>
          <a:ext cx="4243388" cy="1011237"/>
        </p:xfrm>
        <a:graphic>
          <a:graphicData uri="http://schemas.openxmlformats.org/drawingml/2006/table">
            <a:tbl>
              <a:tblPr firstRow="1" bandRow="1">
                <a:tableStyleId>{5C22544A-7EE6-4342-B048-85BDC9FD1C3A}</a:tableStyleId>
              </a:tblPr>
              <a:tblGrid>
                <a:gridCol w="2121416"/>
                <a:gridCol w="2121416"/>
              </a:tblGrid>
              <a:tr h="370840">
                <a:tc gridSpan="2">
                  <a:txBody>
                    <a:bodyPr/>
                    <a:lstStyle/>
                    <a:p>
                      <a:pPr algn="ctr"/>
                      <a:r>
                        <a:rPr lang="fr-FR" dirty="0" err="1" smtClean="0"/>
                        <a:t>Baileys</a:t>
                      </a:r>
                      <a:r>
                        <a:rPr lang="fr-FR" dirty="0" smtClean="0"/>
                        <a:t>’ Bank</a:t>
                      </a:r>
                      <a:endParaRPr lang="fr-FR" dirty="0"/>
                    </a:p>
                  </a:txBody>
                  <a:tcPr/>
                </a:tc>
                <a:tc hMerge="1">
                  <a:txBody>
                    <a:bodyPr/>
                    <a:lstStyle/>
                    <a:p>
                      <a:endParaRPr lang="fr-FR" dirty="0"/>
                    </a:p>
                  </a:txBody>
                  <a:tcPr/>
                </a:tc>
              </a:tr>
              <a:tr h="370840">
                <a:tc>
                  <a:txBody>
                    <a:bodyPr/>
                    <a:lstStyle/>
                    <a:p>
                      <a:pPr algn="l"/>
                      <a:r>
                        <a:rPr lang="fr-FR" dirty="0" smtClean="0"/>
                        <a:t>Prêts : 50</a:t>
                      </a:r>
                    </a:p>
                    <a:p>
                      <a:r>
                        <a:rPr lang="fr-FR" dirty="0" smtClean="0"/>
                        <a:t>Titres : 45</a:t>
                      </a:r>
                      <a:endParaRPr lang="fr-FR" dirty="0"/>
                    </a:p>
                  </a:txBody>
                  <a:tcPr/>
                </a:tc>
                <a:tc>
                  <a:txBody>
                    <a:bodyPr/>
                    <a:lstStyle/>
                    <a:p>
                      <a:r>
                        <a:rPr lang="fr-FR" dirty="0" smtClean="0"/>
                        <a:t>Fonds propres : 25</a:t>
                      </a:r>
                    </a:p>
                    <a:p>
                      <a:r>
                        <a:rPr lang="fr-FR" dirty="0" smtClean="0"/>
                        <a:t>Dette : 70</a:t>
                      </a:r>
                      <a:endParaRPr lang="fr-FR" dirty="0"/>
                    </a:p>
                  </a:txBody>
                  <a:tcPr/>
                </a:tc>
              </a:tr>
            </a:tbl>
          </a:graphicData>
        </a:graphic>
      </p:graphicFrame>
      <p:sp>
        <p:nvSpPr>
          <p:cNvPr id="34828" name="ZoneTexte 3"/>
          <p:cNvSpPr txBox="1">
            <a:spLocks noChangeArrowheads="1"/>
          </p:cNvSpPr>
          <p:nvPr/>
        </p:nvSpPr>
        <p:spPr bwMode="auto">
          <a:xfrm>
            <a:off x="515938" y="2797175"/>
            <a:ext cx="7773987" cy="2647950"/>
          </a:xfrm>
          <a:prstGeom prst="rect">
            <a:avLst/>
          </a:prstGeom>
          <a:noFill/>
          <a:ln w="9525">
            <a:noFill/>
            <a:miter lim="800000"/>
            <a:headEnd/>
            <a:tailEnd/>
          </a:ln>
        </p:spPr>
        <p:txBody>
          <a:bodyPr>
            <a:spAutoFit/>
          </a:bodyPr>
          <a:lstStyle/>
          <a:p>
            <a:r>
              <a:rPr lang="fr-FR" sz="2400">
                <a:latin typeface="Calibri" pitchFamily="34" charset="0"/>
              </a:rPr>
              <a:t>BB peut rétablir son ratio de levier initial (30%) sans trop de difficulté :</a:t>
            </a:r>
          </a:p>
          <a:p>
            <a:pPr>
              <a:buFontTx/>
              <a:buChar char="-"/>
            </a:pPr>
            <a:r>
              <a:rPr lang="fr-FR" sz="2400">
                <a:latin typeface="Calibri" pitchFamily="34" charset="0"/>
              </a:rPr>
              <a:t>Il faut que 25/Actifs = 30%, ce qui signifie ramener les actifs à 83</a:t>
            </a:r>
          </a:p>
          <a:p>
            <a:pPr>
              <a:buFontTx/>
              <a:buChar char="-"/>
            </a:pPr>
            <a:r>
              <a:rPr lang="fr-FR" sz="2400">
                <a:latin typeface="Calibri" pitchFamily="34" charset="0"/>
              </a:rPr>
              <a:t>Ce qui implique de vendre 12 d’actifs pour se désendetter de 12. </a:t>
            </a:r>
          </a:p>
          <a:p>
            <a:pPr>
              <a:buFontTx/>
              <a:buChar char="-"/>
            </a:pPr>
            <a:r>
              <a:rPr lang="fr-FR" sz="2400">
                <a:latin typeface="Calibri" pitchFamily="34" charset="0"/>
              </a:rPr>
              <a:t>Cela est réalisable sans grande difficulté</a:t>
            </a:r>
            <a:endParaRPr lang="fr-FR">
              <a:latin typeface="Calibri" pitchFamily="34" charset="0"/>
            </a:endParaRPr>
          </a:p>
        </p:txBody>
      </p:sp>
      <p:graphicFrame>
        <p:nvGraphicFramePr>
          <p:cNvPr id="16" name="Espace réservé du contenu 6"/>
          <p:cNvGraphicFramePr>
            <a:graphicFrameLocks/>
          </p:cNvGraphicFramePr>
          <p:nvPr/>
        </p:nvGraphicFramePr>
        <p:xfrm>
          <a:off x="4714875" y="1554163"/>
          <a:ext cx="4249738" cy="1006475"/>
        </p:xfrm>
        <a:graphic>
          <a:graphicData uri="http://schemas.openxmlformats.org/drawingml/2006/table">
            <a:tbl>
              <a:tblPr firstRow="1" bandRow="1">
                <a:tableStyleId>{5C22544A-7EE6-4342-B048-85BDC9FD1C3A}</a:tableStyleId>
              </a:tblPr>
              <a:tblGrid>
                <a:gridCol w="2124687"/>
                <a:gridCol w="2124687"/>
              </a:tblGrid>
              <a:tr h="0">
                <a:tc gridSpan="2">
                  <a:txBody>
                    <a:bodyPr/>
                    <a:lstStyle/>
                    <a:p>
                      <a:pPr algn="ctr"/>
                      <a:r>
                        <a:rPr lang="fr-FR" dirty="0" err="1" smtClean="0"/>
                        <a:t>Baileys</a:t>
                      </a:r>
                      <a:r>
                        <a:rPr lang="fr-FR" dirty="0" smtClean="0"/>
                        <a:t>’ Bank</a:t>
                      </a:r>
                      <a:endParaRPr lang="fr-FR" dirty="0"/>
                    </a:p>
                  </a:txBody>
                  <a:tcPr/>
                </a:tc>
                <a:tc hMerge="1">
                  <a:txBody>
                    <a:bodyPr/>
                    <a:lstStyle/>
                    <a:p>
                      <a:endParaRPr lang="fr-FR" dirty="0"/>
                    </a:p>
                  </a:txBody>
                  <a:tcPr/>
                </a:tc>
              </a:tr>
              <a:tr h="370840">
                <a:tc>
                  <a:txBody>
                    <a:bodyPr/>
                    <a:lstStyle/>
                    <a:p>
                      <a:r>
                        <a:rPr lang="fr-FR" dirty="0" smtClean="0"/>
                        <a:t>Prêts : 50</a:t>
                      </a:r>
                    </a:p>
                    <a:p>
                      <a:r>
                        <a:rPr lang="fr-FR" dirty="0" smtClean="0"/>
                        <a:t>Titres : 33</a:t>
                      </a:r>
                      <a:endParaRPr lang="fr-FR" dirty="0"/>
                    </a:p>
                  </a:txBody>
                  <a:tcPr/>
                </a:tc>
                <a:tc>
                  <a:txBody>
                    <a:bodyPr/>
                    <a:lstStyle/>
                    <a:p>
                      <a:r>
                        <a:rPr lang="fr-FR" dirty="0" smtClean="0"/>
                        <a:t>Fonds propres : 25</a:t>
                      </a:r>
                    </a:p>
                    <a:p>
                      <a:r>
                        <a:rPr lang="fr-FR" dirty="0" smtClean="0"/>
                        <a:t>Dette : 58</a:t>
                      </a:r>
                      <a:endParaRPr lang="fr-FR"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82000" cy="1143000"/>
          </a:xfrm>
        </p:spPr>
        <p:txBody>
          <a:bodyPr rtlCol="0">
            <a:normAutofit fontScale="90000"/>
          </a:bodyPr>
          <a:lstStyle/>
          <a:p>
            <a:pPr eaLnBrk="1" fontAlgn="auto" hangingPunct="1">
              <a:spcAft>
                <a:spcPts val="0"/>
              </a:spcAft>
              <a:defRPr/>
            </a:pPr>
            <a:r>
              <a:rPr lang="fr-FR" dirty="0" smtClean="0"/>
              <a:t>Suite </a:t>
            </a:r>
            <a:r>
              <a:rPr lang="fr-FR" dirty="0"/>
              <a:t>: </a:t>
            </a:r>
            <a:r>
              <a:rPr lang="fr-FR" dirty="0" smtClean="0"/>
              <a:t>Désendettement (</a:t>
            </a:r>
            <a:r>
              <a:rPr lang="fr-FR" dirty="0" err="1" smtClean="0"/>
              <a:t>Deleveraging</a:t>
            </a:r>
            <a:r>
              <a:rPr lang="fr-FR" dirty="0" smtClean="0"/>
              <a:t>)</a:t>
            </a:r>
            <a:endParaRPr lang="fr-FR" dirty="0"/>
          </a:p>
        </p:txBody>
      </p:sp>
      <p:graphicFrame>
        <p:nvGraphicFramePr>
          <p:cNvPr id="8" name="Espace réservé du contenu 7"/>
          <p:cNvGraphicFramePr>
            <a:graphicFrameLocks noGrp="1"/>
          </p:cNvGraphicFramePr>
          <p:nvPr>
            <p:ph sz="half" idx="2"/>
          </p:nvPr>
        </p:nvGraphicFramePr>
        <p:xfrm>
          <a:off x="511175" y="1547813"/>
          <a:ext cx="4038600" cy="1011237"/>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fr-FR" dirty="0" err="1" smtClean="0"/>
                        <a:t>Leveraged</a:t>
                      </a:r>
                      <a:r>
                        <a:rPr lang="fr-FR" baseline="0" dirty="0" smtClean="0"/>
                        <a:t> Bank</a:t>
                      </a:r>
                      <a:endParaRPr lang="fr-FR" dirty="0"/>
                    </a:p>
                  </a:txBody>
                  <a:tcPr/>
                </a:tc>
                <a:tc hMerge="1">
                  <a:txBody>
                    <a:bodyPr/>
                    <a:lstStyle/>
                    <a:p>
                      <a:endParaRPr lang="fr-FR" dirty="0"/>
                    </a:p>
                  </a:txBody>
                  <a:tcPr/>
                </a:tc>
              </a:tr>
              <a:tr h="370840">
                <a:tc>
                  <a:txBody>
                    <a:bodyPr/>
                    <a:lstStyle/>
                    <a:p>
                      <a:r>
                        <a:rPr lang="fr-FR" dirty="0" smtClean="0"/>
                        <a:t>Prêts : 50</a:t>
                      </a:r>
                    </a:p>
                    <a:p>
                      <a:r>
                        <a:rPr lang="fr-FR" dirty="0" smtClean="0"/>
                        <a:t>Titres : 45</a:t>
                      </a:r>
                      <a:endParaRPr lang="fr-FR" dirty="0"/>
                    </a:p>
                  </a:txBody>
                  <a:tcPr/>
                </a:tc>
                <a:tc>
                  <a:txBody>
                    <a:bodyPr/>
                    <a:lstStyle/>
                    <a:p>
                      <a:r>
                        <a:rPr lang="fr-FR" dirty="0" smtClean="0"/>
                        <a:t>Fonds propres : 1</a:t>
                      </a:r>
                    </a:p>
                    <a:p>
                      <a:r>
                        <a:rPr lang="fr-FR" dirty="0" smtClean="0"/>
                        <a:t>Dette : 94</a:t>
                      </a:r>
                      <a:endParaRPr lang="fr-FR" dirty="0"/>
                    </a:p>
                  </a:txBody>
                  <a:tcPr/>
                </a:tc>
              </a:tr>
            </a:tbl>
          </a:graphicData>
        </a:graphic>
      </p:graphicFrame>
      <p:sp>
        <p:nvSpPr>
          <p:cNvPr id="4" name="ZoneTexte 3"/>
          <p:cNvSpPr txBox="1"/>
          <p:nvPr/>
        </p:nvSpPr>
        <p:spPr>
          <a:xfrm>
            <a:off x="288925" y="2797175"/>
            <a:ext cx="8550275" cy="4062413"/>
          </a:xfrm>
          <a:prstGeom prst="rect">
            <a:avLst/>
          </a:prstGeom>
          <a:noFill/>
        </p:spPr>
        <p:txBody>
          <a:bodyPr>
            <a:spAutoFit/>
          </a:bodyPr>
          <a:lstStyle/>
          <a:p>
            <a:pPr fontAlgn="auto">
              <a:spcBef>
                <a:spcPts val="0"/>
              </a:spcBef>
              <a:spcAft>
                <a:spcPts val="0"/>
              </a:spcAft>
              <a:defRPr/>
            </a:pPr>
            <a:r>
              <a:rPr lang="fr-FR" sz="2400" dirty="0">
                <a:latin typeface="+mn-lt"/>
                <a:cs typeface="+mn-cs"/>
              </a:rPr>
              <a:t>Pour rétablir son ratio de levier à 6%, LB fait face à une toute autre difficulté : </a:t>
            </a:r>
          </a:p>
          <a:p>
            <a:pPr marL="342900" indent="-342900" fontAlgn="auto">
              <a:spcBef>
                <a:spcPts val="0"/>
              </a:spcBef>
              <a:spcAft>
                <a:spcPts val="0"/>
              </a:spcAft>
              <a:buFontTx/>
              <a:buChar char="-"/>
              <a:defRPr/>
            </a:pPr>
            <a:r>
              <a:rPr lang="fr-FR" sz="2400" dirty="0">
                <a:latin typeface="+mn-lt"/>
                <a:cs typeface="+mn-cs"/>
              </a:rPr>
              <a:t>Il faudrait 1/A = 6%, ce qui impliquerait de ramener l’actif total à 17 ! </a:t>
            </a:r>
          </a:p>
          <a:p>
            <a:pPr marL="342900" indent="-342900" fontAlgn="auto">
              <a:spcBef>
                <a:spcPts val="0"/>
              </a:spcBef>
              <a:spcAft>
                <a:spcPts val="0"/>
              </a:spcAft>
              <a:buFontTx/>
              <a:buChar char="-"/>
              <a:defRPr/>
            </a:pPr>
            <a:r>
              <a:rPr lang="fr-FR" sz="2400" dirty="0">
                <a:latin typeface="+mn-lt"/>
                <a:cs typeface="+mn-cs"/>
              </a:rPr>
              <a:t>or LB ne dispose pas de 78 d’actifs négociables à revendre pour se désendetter d’autant. </a:t>
            </a:r>
          </a:p>
          <a:p>
            <a:pPr marL="342900" indent="-342900" fontAlgn="auto">
              <a:spcBef>
                <a:spcPts val="0"/>
              </a:spcBef>
              <a:spcAft>
                <a:spcPts val="0"/>
              </a:spcAft>
              <a:buFontTx/>
              <a:buChar char="-"/>
              <a:defRPr/>
            </a:pPr>
            <a:r>
              <a:rPr lang="fr-FR" sz="2400" dirty="0">
                <a:latin typeface="+mn-lt"/>
                <a:cs typeface="+mn-cs"/>
              </a:rPr>
              <a:t>La seule solution pour cette banque est la recapitalisation</a:t>
            </a:r>
          </a:p>
          <a:p>
            <a:pPr marL="342900" indent="-342900" fontAlgn="auto">
              <a:spcBef>
                <a:spcPts val="0"/>
              </a:spcBef>
              <a:spcAft>
                <a:spcPts val="0"/>
              </a:spcAft>
              <a:buFontTx/>
              <a:buChar char="-"/>
              <a:defRPr/>
            </a:pPr>
            <a:r>
              <a:rPr lang="fr-FR" sz="2400" dirty="0">
                <a:latin typeface="+mn-lt"/>
                <a:cs typeface="+mn-cs"/>
              </a:rPr>
              <a:t>LB serait tout juste capable de supporter une perte de 5%. Pour ramener son levier à 6%, il lui faudrait alors ramener son actif à 58 (en vendant 39,5 de titres) et sa dette à 54,5.</a:t>
            </a:r>
          </a:p>
          <a:p>
            <a:pPr marL="342900" indent="-342900" fontAlgn="auto">
              <a:spcBef>
                <a:spcPts val="0"/>
              </a:spcBef>
              <a:spcAft>
                <a:spcPts val="0"/>
              </a:spcAft>
              <a:buFontTx/>
              <a:buChar char="-"/>
              <a:defRPr/>
            </a:pPr>
            <a:endParaRPr lang="fr-FR" dirty="0">
              <a:latin typeface="+mn-lt"/>
              <a:cs typeface="+mn-cs"/>
            </a:endParaRPr>
          </a:p>
        </p:txBody>
      </p:sp>
      <p:cxnSp>
        <p:nvCxnSpPr>
          <p:cNvPr id="9" name="Connecteur droit avec flèche 8"/>
          <p:cNvCxnSpPr/>
          <p:nvPr/>
        </p:nvCxnSpPr>
        <p:spPr>
          <a:xfrm flipV="1">
            <a:off x="4752975" y="2112963"/>
            <a:ext cx="830263" cy="127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35854" name="ZoneTexte 11"/>
          <p:cNvSpPr txBox="1">
            <a:spLocks noChangeArrowheads="1"/>
          </p:cNvSpPr>
          <p:nvPr/>
        </p:nvSpPr>
        <p:spPr bwMode="auto">
          <a:xfrm>
            <a:off x="5910263" y="1860550"/>
            <a:ext cx="2928937" cy="461963"/>
          </a:xfrm>
          <a:prstGeom prst="rect">
            <a:avLst/>
          </a:prstGeom>
          <a:noFill/>
          <a:ln w="9525">
            <a:noFill/>
            <a:miter lim="800000"/>
            <a:headEnd/>
            <a:tailEnd/>
          </a:ln>
        </p:spPr>
        <p:txBody>
          <a:bodyPr>
            <a:spAutoFit/>
          </a:bodyPr>
          <a:lstStyle/>
          <a:p>
            <a:r>
              <a:rPr lang="fr-FR" sz="2400" b="1">
                <a:solidFill>
                  <a:srgbClr val="FF0000"/>
                </a:solidFill>
                <a:latin typeface="Calibri" pitchFamily="34" charset="0"/>
              </a:rPr>
              <a:t>Recapitalisation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p:txBody>
          <a:bodyPr/>
          <a:lstStyle/>
          <a:p>
            <a:pPr eaLnBrk="1" hangingPunct="1"/>
            <a:r>
              <a:rPr lang="fr-FR" smtClean="0"/>
              <a:t>Incidence du « deleveraging »</a:t>
            </a:r>
          </a:p>
        </p:txBody>
      </p:sp>
      <p:sp>
        <p:nvSpPr>
          <p:cNvPr id="36866" name="Espace réservé du contenu 2"/>
          <p:cNvSpPr>
            <a:spLocks noGrp="1"/>
          </p:cNvSpPr>
          <p:nvPr>
            <p:ph idx="1"/>
          </p:nvPr>
        </p:nvSpPr>
        <p:spPr>
          <a:xfrm>
            <a:off x="457200" y="1600200"/>
            <a:ext cx="8229600" cy="4992688"/>
          </a:xfrm>
        </p:spPr>
        <p:txBody>
          <a:bodyPr/>
          <a:lstStyle/>
          <a:p>
            <a:pPr eaLnBrk="1" hangingPunct="1">
              <a:lnSpc>
                <a:spcPct val="90000"/>
              </a:lnSpc>
            </a:pPr>
            <a:r>
              <a:rPr lang="fr-FR" smtClean="0"/>
              <a:t>Plus la part des fonds propres est initialement faible, moins la banque est capable d’absorber des pertes, plus en cas de problème l’ampleur du « deleveraging » est importante</a:t>
            </a:r>
          </a:p>
          <a:p>
            <a:pPr eaLnBrk="1" hangingPunct="1">
              <a:lnSpc>
                <a:spcPct val="90000"/>
              </a:lnSpc>
            </a:pPr>
            <a:r>
              <a:rPr lang="fr-FR" smtClean="0">
                <a:sym typeface="Wingdings" pitchFamily="2" charset="2"/>
              </a:rPr>
              <a:t>deleveraging </a:t>
            </a:r>
            <a:r>
              <a:rPr lang="fr-FR" smtClean="0">
                <a:latin typeface="Wingdings" pitchFamily="2" charset="2"/>
                <a:sym typeface="Wingdings" pitchFamily="2" charset="2"/>
              </a:rPr>
              <a:t></a:t>
            </a:r>
            <a:r>
              <a:rPr lang="fr-FR" smtClean="0">
                <a:sym typeface="Wingdings" pitchFamily="2" charset="2"/>
              </a:rPr>
              <a:t>  prix des actifs   dégradation des bilans bancaires  deleveraging </a:t>
            </a:r>
            <a:r>
              <a:rPr lang="fr-FR" smtClean="0">
                <a:latin typeface="Wingdings" pitchFamily="2" charset="2"/>
                <a:sym typeface="Wingdings" pitchFamily="2" charset="2"/>
              </a:rPr>
              <a:t> </a:t>
            </a:r>
            <a:r>
              <a:rPr lang="fr-FR" smtClean="0">
                <a:sym typeface="Wingdings" pitchFamily="2" charset="2"/>
              </a:rPr>
              <a:t> …</a:t>
            </a:r>
          </a:p>
          <a:p>
            <a:pPr eaLnBrk="1" hangingPunct="1">
              <a:lnSpc>
                <a:spcPct val="90000"/>
              </a:lnSpc>
            </a:pPr>
            <a:r>
              <a:rPr lang="fr-FR" smtClean="0">
                <a:sym typeface="Wingdings" pitchFamily="2" charset="2"/>
              </a:rPr>
              <a:t>Tant que rien n’oblige au deleveraging, la dette continue d’augmenter car la dette est un phénomène addictif (cf. Admati &amp; Hellwig)</a:t>
            </a:r>
            <a:endParaRPr lang="fr-F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p:txBody>
          <a:bodyPr/>
          <a:lstStyle/>
          <a:p>
            <a:pPr eaLnBrk="1" hangingPunct="1"/>
            <a:r>
              <a:rPr lang="fr-FR" sz="4000" smtClean="0"/>
              <a:t>Exigence réglementaire </a:t>
            </a:r>
            <a:br>
              <a:rPr lang="fr-FR" sz="4000" smtClean="0"/>
            </a:br>
            <a:r>
              <a:rPr lang="fr-FR" sz="4000" smtClean="0"/>
              <a:t>de fonds propres</a:t>
            </a:r>
          </a:p>
        </p:txBody>
      </p:sp>
      <p:sp>
        <p:nvSpPr>
          <p:cNvPr id="3" name="Espace réservé du contenu 2"/>
          <p:cNvSpPr>
            <a:spLocks noGrp="1"/>
          </p:cNvSpPr>
          <p:nvPr>
            <p:ph idx="1"/>
          </p:nvPr>
        </p:nvSpPr>
        <p:spPr/>
        <p:txBody>
          <a:bodyPr rtlCol="0">
            <a:normAutofit fontScale="92500"/>
          </a:bodyPr>
          <a:lstStyle/>
          <a:p>
            <a:pPr eaLnBrk="1" fontAlgn="auto" hangingPunct="1">
              <a:spcAft>
                <a:spcPts val="0"/>
              </a:spcAft>
              <a:buFont typeface="Arial"/>
              <a:buChar char="•"/>
              <a:defRPr/>
            </a:pPr>
            <a:r>
              <a:rPr lang="fr-FR" dirty="0"/>
              <a:t>En 1988, le Comité de Bâle pensait avoir trouvé la </a:t>
            </a:r>
            <a:r>
              <a:rPr lang="fr-FR" dirty="0" smtClean="0"/>
              <a:t>solution : un ratio FP / actifs risqués &gt; 8%</a:t>
            </a:r>
          </a:p>
          <a:p>
            <a:pPr eaLnBrk="1" fontAlgn="auto" hangingPunct="1">
              <a:spcAft>
                <a:spcPts val="0"/>
              </a:spcAft>
              <a:buFont typeface="Arial"/>
              <a:buChar char="•"/>
              <a:defRPr/>
            </a:pPr>
            <a:r>
              <a:rPr lang="fr-FR" dirty="0" smtClean="0"/>
              <a:t>2 problèmes :</a:t>
            </a:r>
          </a:p>
          <a:p>
            <a:pPr lvl="1" eaLnBrk="1" fontAlgn="auto" hangingPunct="1">
              <a:spcAft>
                <a:spcPts val="0"/>
              </a:spcAft>
              <a:buFont typeface="Arial"/>
              <a:buChar char="–"/>
              <a:defRPr/>
            </a:pPr>
            <a:r>
              <a:rPr lang="fr-FR" dirty="0" smtClean="0"/>
              <a:t>Les différents superviseurs nationaux n’avaient pas une définition homogène des FP. Résultat : seulement 2% de fonds propres de base exigés pour satisfaire au ratio de 8% !</a:t>
            </a:r>
          </a:p>
          <a:p>
            <a:pPr lvl="1" eaLnBrk="1" fontAlgn="auto" hangingPunct="1">
              <a:spcAft>
                <a:spcPts val="0"/>
              </a:spcAft>
              <a:buFont typeface="Arial"/>
              <a:buChar char="–"/>
              <a:defRPr/>
            </a:pPr>
            <a:r>
              <a:rPr lang="fr-FR" dirty="0" smtClean="0"/>
              <a:t>Poids du risque des actifs dans le ratio </a:t>
            </a:r>
            <a:r>
              <a:rPr lang="fr-FR" dirty="0" smtClean="0">
                <a:sym typeface="Wingdings"/>
              </a:rPr>
              <a:t> jugé trop peu sensible aux risques des actifs, le ratio Cooke va ensuite évoluer (Bâle 1Bâle 2)</a:t>
            </a:r>
            <a:endParaRPr lang="fr-FR" dirty="0" smtClean="0"/>
          </a:p>
          <a:p>
            <a:pPr eaLnBrk="1" fontAlgn="auto" hangingPunct="1">
              <a:spcAft>
                <a:spcPts val="0"/>
              </a:spcAft>
              <a:buFont typeface="Arial"/>
              <a:buChar char="•"/>
              <a:defRPr/>
            </a:pP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3525"/>
            <a:ext cx="8229600" cy="1314450"/>
          </a:xfrm>
        </p:spPr>
        <p:txBody>
          <a:bodyPr rtlCol="0">
            <a:normAutofit fontScale="90000"/>
          </a:bodyPr>
          <a:lstStyle/>
          <a:p>
            <a:pPr eaLnBrk="1" fontAlgn="auto" hangingPunct="1">
              <a:spcAft>
                <a:spcPts val="0"/>
              </a:spcAft>
              <a:defRPr/>
            </a:pPr>
            <a:r>
              <a:rPr lang="fr-FR" dirty="0" smtClean="0"/>
              <a:t>Le régulateur et les banques jouent au « jeu </a:t>
            </a:r>
            <a:r>
              <a:rPr lang="fr-FR" dirty="0"/>
              <a:t>du chat et de la </a:t>
            </a:r>
            <a:r>
              <a:rPr lang="fr-FR" dirty="0" smtClean="0"/>
              <a:t>souris »</a:t>
            </a:r>
            <a:endParaRPr lang="fr-FR" dirty="0"/>
          </a:p>
        </p:txBody>
      </p:sp>
      <p:pic>
        <p:nvPicPr>
          <p:cNvPr id="38914" name="Espace réservé du contenu 4"/>
          <p:cNvPicPr>
            <a:picLocks noGrp="1" noChangeAspect="1"/>
          </p:cNvPicPr>
          <p:nvPr>
            <p:ph idx="1"/>
          </p:nvPr>
        </p:nvPicPr>
        <p:blipFill>
          <a:blip r:embed="rId2"/>
          <a:srcRect t="13336" b="13336"/>
          <a:stretch>
            <a:fillRect/>
          </a:stretch>
        </p:blip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p:txBody>
          <a:bodyPr/>
          <a:lstStyle/>
          <a:p>
            <a:pPr eaLnBrk="1" hangingPunct="1"/>
            <a:r>
              <a:rPr lang="fr-FR" smtClean="0"/>
              <a:t>Mais entre Bâle 1 et Bâle 2 …</a:t>
            </a:r>
          </a:p>
        </p:txBody>
      </p:sp>
      <p:pic>
        <p:nvPicPr>
          <p:cNvPr id="39938" name="Espace réservé du contenu 3"/>
          <p:cNvPicPr>
            <a:picLocks noGrp="1" noChangeAspect="1"/>
          </p:cNvPicPr>
          <p:nvPr>
            <p:ph idx="1"/>
          </p:nvPr>
        </p:nvPicPr>
        <p:blipFill>
          <a:blip r:embed="rId2"/>
          <a:srcRect l="-18187" r="-18187"/>
          <a:stretch>
            <a:fillRect/>
          </a:stretch>
        </p:blip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p:txBody>
          <a:bodyPr/>
          <a:lstStyle/>
          <a:p>
            <a:pPr eaLnBrk="1" hangingPunct="1"/>
            <a:r>
              <a:rPr lang="fr-FR" smtClean="0"/>
              <a:t>De Bâle 1 à Bâle 2</a:t>
            </a:r>
          </a:p>
        </p:txBody>
      </p:sp>
      <p:sp>
        <p:nvSpPr>
          <p:cNvPr id="3" name="Espace réservé du contenu 2"/>
          <p:cNvSpPr>
            <a:spLocks noGrp="1"/>
          </p:cNvSpPr>
          <p:nvPr>
            <p:ph idx="1"/>
          </p:nvPr>
        </p:nvSpPr>
        <p:spPr>
          <a:xfrm>
            <a:off x="457200" y="1600200"/>
            <a:ext cx="8345488" cy="4922838"/>
          </a:xfrm>
        </p:spPr>
        <p:txBody>
          <a:bodyPr rtlCol="0">
            <a:normAutofit fontScale="92500" lnSpcReduction="10000"/>
          </a:bodyPr>
          <a:lstStyle/>
          <a:p>
            <a:pPr eaLnBrk="1" fontAlgn="auto" hangingPunct="1">
              <a:spcAft>
                <a:spcPts val="0"/>
              </a:spcAft>
              <a:buFont typeface="Arial"/>
              <a:buChar char="•"/>
              <a:defRPr/>
            </a:pPr>
            <a:r>
              <a:rPr lang="fr-FR" dirty="0" smtClean="0"/>
              <a:t>Recherche de sophistication dans la mesure des risques (cf. littérature des années 1990)</a:t>
            </a:r>
          </a:p>
          <a:p>
            <a:pPr eaLnBrk="1" fontAlgn="auto" hangingPunct="1">
              <a:spcAft>
                <a:spcPts val="0"/>
              </a:spcAft>
              <a:buFont typeface="Arial"/>
              <a:buChar char="•"/>
              <a:defRPr/>
            </a:pPr>
            <a:r>
              <a:rPr lang="fr-FR" dirty="0" smtClean="0"/>
              <a:t>Les banques parviennent à convaincre le régulateur de les autoriser à utiliser leurs modèles internes d’évaluation des risques (modèles </a:t>
            </a:r>
            <a:r>
              <a:rPr lang="fr-FR" dirty="0" err="1" smtClean="0"/>
              <a:t>VaR</a:t>
            </a:r>
            <a:r>
              <a:rPr lang="fr-FR" dirty="0" smtClean="0"/>
              <a:t>).</a:t>
            </a:r>
          </a:p>
          <a:p>
            <a:pPr eaLnBrk="1" fontAlgn="auto" hangingPunct="1">
              <a:spcAft>
                <a:spcPts val="0"/>
              </a:spcAft>
              <a:buFont typeface="Arial"/>
              <a:buChar char="•"/>
              <a:defRPr/>
            </a:pPr>
            <a:r>
              <a:rPr lang="fr-FR" dirty="0" smtClean="0"/>
              <a:t>Le ratio devient FP / </a:t>
            </a:r>
            <a:r>
              <a:rPr lang="fr-FR" b="1" dirty="0" smtClean="0">
                <a:solidFill>
                  <a:srgbClr val="FF0000"/>
                </a:solidFill>
              </a:rPr>
              <a:t>RWA</a:t>
            </a:r>
            <a:r>
              <a:rPr lang="fr-FR" dirty="0" smtClean="0"/>
              <a:t> &gt; 8%</a:t>
            </a:r>
          </a:p>
          <a:p>
            <a:pPr eaLnBrk="1" fontAlgn="auto" hangingPunct="1">
              <a:spcAft>
                <a:spcPts val="0"/>
              </a:spcAft>
              <a:buFont typeface="Arial"/>
              <a:buChar char="•"/>
              <a:defRPr/>
            </a:pPr>
            <a:r>
              <a:rPr lang="fr-FR" dirty="0" smtClean="0"/>
              <a:t>Résultat  : « Le mieux est l’ennemi du bien ! »,  les banques vont profiter de leurs modèles pour optimiser les pondérations de façon à faire baisser le RWA et ainsi économiser des FP.</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p:cNvSpPr>
            <a:spLocks noGrp="1"/>
          </p:cNvSpPr>
          <p:nvPr>
            <p:ph type="title"/>
          </p:nvPr>
        </p:nvSpPr>
        <p:spPr>
          <a:xfrm>
            <a:off x="457200" y="44450"/>
            <a:ext cx="8229600" cy="1143000"/>
          </a:xfrm>
        </p:spPr>
        <p:txBody>
          <a:bodyPr/>
          <a:lstStyle/>
          <a:p>
            <a:pPr eaLnBrk="1" hangingPunct="1"/>
            <a:r>
              <a:rPr lang="fr-FR" sz="4000" smtClean="0"/>
              <a:t>Bâle 2 (entrée en vigueur : 2007)</a:t>
            </a:r>
          </a:p>
        </p:txBody>
      </p:sp>
      <p:sp>
        <p:nvSpPr>
          <p:cNvPr id="4" name="Espace réservé du numéro de diapositive 3"/>
          <p:cNvSpPr>
            <a:spLocks noGrp="1"/>
          </p:cNvSpPr>
          <p:nvPr>
            <p:ph type="sldNum" sz="quarter" idx="12"/>
          </p:nvPr>
        </p:nvSpPr>
        <p:spPr/>
        <p:txBody>
          <a:bodyPr/>
          <a:lstStyle/>
          <a:p>
            <a:pPr>
              <a:defRPr/>
            </a:pPr>
            <a:fld id="{6270816C-61DD-4AD1-809A-B62BA95902E9}" type="slidenum">
              <a:rPr lang="fr-FR"/>
              <a:pPr>
                <a:defRPr/>
              </a:pPr>
              <a:t>29</a:t>
            </a:fld>
            <a:endParaRPr lang="fr-FR"/>
          </a:p>
        </p:txBody>
      </p:sp>
      <p:sp>
        <p:nvSpPr>
          <p:cNvPr id="6" name="Rectangle 5"/>
          <p:cNvSpPr/>
          <p:nvPr/>
        </p:nvSpPr>
        <p:spPr>
          <a:xfrm>
            <a:off x="179388" y="1196975"/>
            <a:ext cx="2987675"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t>Pilier 1 </a:t>
            </a:r>
            <a:r>
              <a:rPr lang="fr-FR" sz="2800" dirty="0"/>
              <a:t>: </a:t>
            </a:r>
          </a:p>
          <a:p>
            <a:pPr algn="ctr" fontAlgn="auto">
              <a:spcBef>
                <a:spcPts val="0"/>
              </a:spcBef>
              <a:spcAft>
                <a:spcPts val="0"/>
              </a:spcAft>
              <a:defRPr/>
            </a:pPr>
            <a:r>
              <a:rPr lang="fr-FR" sz="2800" dirty="0"/>
              <a:t>Exigence minimale de fonds propres</a:t>
            </a:r>
          </a:p>
        </p:txBody>
      </p:sp>
      <p:sp>
        <p:nvSpPr>
          <p:cNvPr id="7" name="Rectangle 6"/>
          <p:cNvSpPr/>
          <p:nvPr/>
        </p:nvSpPr>
        <p:spPr>
          <a:xfrm>
            <a:off x="3492500" y="1196975"/>
            <a:ext cx="2592388" cy="1511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fr-FR" sz="2800" b="1" dirty="0"/>
              <a:t>Pilier 2 </a:t>
            </a:r>
            <a:r>
              <a:rPr lang="fr-FR" sz="2800" dirty="0"/>
              <a:t>: </a:t>
            </a:r>
          </a:p>
          <a:p>
            <a:pPr algn="ctr" fontAlgn="auto">
              <a:spcBef>
                <a:spcPts val="0"/>
              </a:spcBef>
              <a:spcAft>
                <a:spcPts val="0"/>
              </a:spcAft>
              <a:defRPr/>
            </a:pPr>
            <a:r>
              <a:rPr lang="fr-FR" sz="2800" dirty="0"/>
              <a:t>Surveillance prudentielle</a:t>
            </a:r>
          </a:p>
        </p:txBody>
      </p:sp>
      <p:sp>
        <p:nvSpPr>
          <p:cNvPr id="8" name="Rectangle 7"/>
          <p:cNvSpPr/>
          <p:nvPr/>
        </p:nvSpPr>
        <p:spPr>
          <a:xfrm>
            <a:off x="6443663" y="1196975"/>
            <a:ext cx="2592387" cy="1511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FR" sz="2800" b="1" dirty="0"/>
              <a:t>Pilier 3 </a:t>
            </a:r>
            <a:r>
              <a:rPr lang="fr-FR" sz="2800" dirty="0"/>
              <a:t>: </a:t>
            </a:r>
          </a:p>
          <a:p>
            <a:pPr algn="ctr" fontAlgn="auto">
              <a:spcBef>
                <a:spcPts val="0"/>
              </a:spcBef>
              <a:spcAft>
                <a:spcPts val="0"/>
              </a:spcAft>
              <a:defRPr/>
            </a:pPr>
            <a:r>
              <a:rPr lang="fr-FR" sz="2800" dirty="0"/>
              <a:t>Discipline de marché</a:t>
            </a:r>
          </a:p>
        </p:txBody>
      </p:sp>
      <p:sp>
        <p:nvSpPr>
          <p:cNvPr id="9" name="Rectangle 8"/>
          <p:cNvSpPr/>
          <p:nvPr/>
        </p:nvSpPr>
        <p:spPr>
          <a:xfrm>
            <a:off x="179388" y="2852738"/>
            <a:ext cx="2987675" cy="38163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fr-FR" sz="2600">
                <a:solidFill>
                  <a:srgbClr val="000000"/>
                </a:solidFill>
                <a:cs typeface="Arial" charset="0"/>
              </a:rPr>
              <a:t>- </a:t>
            </a:r>
            <a:r>
              <a:rPr lang="fr-FR" sz="2600">
                <a:solidFill>
                  <a:srgbClr val="000000"/>
                </a:solidFill>
                <a:cs typeface="Calibri" pitchFamily="34" charset="0"/>
              </a:rPr>
              <a:t>Le </a:t>
            </a:r>
            <a:r>
              <a:rPr lang="fr-FR" sz="2600" b="1">
                <a:solidFill>
                  <a:srgbClr val="000000"/>
                </a:solidFill>
                <a:cs typeface="Calibri" pitchFamily="34" charset="0"/>
              </a:rPr>
              <a:t>ratio minimum de fonds propres de 8%</a:t>
            </a:r>
            <a:r>
              <a:rPr lang="fr-FR" sz="2600">
                <a:solidFill>
                  <a:srgbClr val="000000"/>
                </a:solidFill>
                <a:cs typeface="Calibri" pitchFamily="34" charset="0"/>
              </a:rPr>
              <a:t> inclut les risques de crédit, de marché et opérationnel.</a:t>
            </a:r>
          </a:p>
          <a:p>
            <a:pPr>
              <a:defRPr/>
            </a:pPr>
            <a:r>
              <a:rPr lang="fr-FR" sz="2600">
                <a:solidFill>
                  <a:srgbClr val="000000"/>
                </a:solidFill>
                <a:cs typeface="Calibri" pitchFamily="34" charset="0"/>
              </a:rPr>
              <a:t>- Les banques peuvent utiliser des modèles internes pour le calculer.</a:t>
            </a:r>
          </a:p>
        </p:txBody>
      </p:sp>
      <p:sp>
        <p:nvSpPr>
          <p:cNvPr id="10" name="Rectangle 9"/>
          <p:cNvSpPr/>
          <p:nvPr/>
        </p:nvSpPr>
        <p:spPr>
          <a:xfrm>
            <a:off x="3455988" y="2852738"/>
            <a:ext cx="2700337" cy="381635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fr-FR" sz="2600">
                <a:solidFill>
                  <a:srgbClr val="000000"/>
                </a:solidFill>
                <a:cs typeface="Calibri" pitchFamily="34" charset="0"/>
              </a:rPr>
              <a:t>Les autorités de supervision</a:t>
            </a:r>
          </a:p>
          <a:p>
            <a:pPr algn="ctr">
              <a:defRPr/>
            </a:pPr>
            <a:r>
              <a:rPr lang="fr-FR" sz="2600">
                <a:solidFill>
                  <a:srgbClr val="000000"/>
                </a:solidFill>
                <a:cs typeface="Calibri" pitchFamily="34" charset="0"/>
              </a:rPr>
              <a:t>peuvent exiger </a:t>
            </a:r>
          </a:p>
          <a:p>
            <a:pPr algn="ctr">
              <a:defRPr/>
            </a:pPr>
            <a:r>
              <a:rPr lang="fr-FR" sz="2600">
                <a:solidFill>
                  <a:srgbClr val="000000"/>
                </a:solidFill>
                <a:cs typeface="Calibri" pitchFamily="34" charset="0"/>
              </a:rPr>
              <a:t>un </a:t>
            </a:r>
            <a:r>
              <a:rPr lang="fr-FR" sz="2600" b="1">
                <a:solidFill>
                  <a:srgbClr val="000000"/>
                </a:solidFill>
                <a:cs typeface="Calibri" pitchFamily="34" charset="0"/>
              </a:rPr>
              <a:t>ratio de fonds propres supérieur à 8% </a:t>
            </a:r>
            <a:r>
              <a:rPr lang="fr-FR" sz="2600">
                <a:solidFill>
                  <a:srgbClr val="000000"/>
                </a:solidFill>
                <a:cs typeface="Calibri" pitchFamily="34" charset="0"/>
              </a:rPr>
              <a:t>en fonction de risques non pris en compte dans le pilier 1.</a:t>
            </a:r>
          </a:p>
        </p:txBody>
      </p:sp>
      <p:sp>
        <p:nvSpPr>
          <p:cNvPr id="11" name="Rectangle 10"/>
          <p:cNvSpPr/>
          <p:nvPr/>
        </p:nvSpPr>
        <p:spPr>
          <a:xfrm>
            <a:off x="6480175" y="2852738"/>
            <a:ext cx="2555875" cy="38163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2600">
                <a:solidFill>
                  <a:srgbClr val="000000"/>
                </a:solidFill>
                <a:cs typeface="Calibri" pitchFamily="34" charset="0"/>
              </a:rPr>
              <a:t>Publication d’informations </a:t>
            </a:r>
          </a:p>
          <a:p>
            <a:pPr algn="ctr">
              <a:defRPr/>
            </a:pPr>
            <a:r>
              <a:rPr lang="fr-FR" sz="2600">
                <a:solidFill>
                  <a:srgbClr val="000000"/>
                </a:solidFill>
                <a:cs typeface="Calibri" pitchFamily="34" charset="0"/>
              </a:rPr>
              <a:t>à destination </a:t>
            </a:r>
          </a:p>
          <a:p>
            <a:pPr algn="ctr">
              <a:defRPr/>
            </a:pPr>
            <a:r>
              <a:rPr lang="fr-FR" sz="2600">
                <a:solidFill>
                  <a:srgbClr val="000000"/>
                </a:solidFill>
                <a:cs typeface="Calibri" pitchFamily="34" charset="0"/>
              </a:rPr>
              <a:t>des marchés financiers.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p:txBody>
          <a:bodyPr/>
          <a:lstStyle/>
          <a:p>
            <a:pPr eaLnBrk="1" hangingPunct="1"/>
            <a:r>
              <a:rPr lang="fr-FR" smtClean="0"/>
              <a:t>Le bilan d’une banque</a:t>
            </a:r>
          </a:p>
        </p:txBody>
      </p:sp>
      <p:sp>
        <p:nvSpPr>
          <p:cNvPr id="15362" name="ZoneTexte 4"/>
          <p:cNvSpPr txBox="1">
            <a:spLocks noChangeArrowheads="1"/>
          </p:cNvSpPr>
          <p:nvPr/>
        </p:nvSpPr>
        <p:spPr bwMode="auto">
          <a:xfrm>
            <a:off x="1101725" y="6164263"/>
            <a:ext cx="2979738" cy="461962"/>
          </a:xfrm>
          <a:prstGeom prst="rect">
            <a:avLst/>
          </a:prstGeom>
          <a:noFill/>
          <a:ln w="9525">
            <a:noFill/>
            <a:miter lim="800000"/>
            <a:headEnd/>
            <a:tailEnd/>
          </a:ln>
        </p:spPr>
        <p:txBody>
          <a:bodyPr>
            <a:spAutoFit/>
          </a:bodyPr>
          <a:lstStyle/>
          <a:p>
            <a:pPr algn="r"/>
            <a:r>
              <a:rPr lang="fr-FR" sz="2400" b="1">
                <a:latin typeface="Calibri" pitchFamily="34" charset="0"/>
              </a:rPr>
              <a:t>Actifs</a:t>
            </a:r>
          </a:p>
        </p:txBody>
      </p:sp>
      <p:sp>
        <p:nvSpPr>
          <p:cNvPr id="15363" name="ZoneTexte 5"/>
          <p:cNvSpPr txBox="1">
            <a:spLocks noChangeArrowheads="1"/>
          </p:cNvSpPr>
          <p:nvPr/>
        </p:nvSpPr>
        <p:spPr bwMode="auto">
          <a:xfrm>
            <a:off x="5094288" y="6148388"/>
            <a:ext cx="3408362" cy="461962"/>
          </a:xfrm>
          <a:prstGeom prst="rect">
            <a:avLst/>
          </a:prstGeom>
          <a:noFill/>
          <a:ln w="9525">
            <a:noFill/>
            <a:miter lim="800000"/>
            <a:headEnd/>
            <a:tailEnd/>
          </a:ln>
        </p:spPr>
        <p:txBody>
          <a:bodyPr>
            <a:spAutoFit/>
          </a:bodyPr>
          <a:lstStyle/>
          <a:p>
            <a:r>
              <a:rPr lang="fr-FR" sz="2400" b="1">
                <a:latin typeface="Calibri" pitchFamily="34" charset="0"/>
              </a:rPr>
              <a:t>Passifs</a:t>
            </a:r>
          </a:p>
        </p:txBody>
      </p:sp>
      <p:cxnSp>
        <p:nvCxnSpPr>
          <p:cNvPr id="8" name="Connecteur droit 7"/>
          <p:cNvCxnSpPr/>
          <p:nvPr/>
        </p:nvCxnSpPr>
        <p:spPr>
          <a:xfrm>
            <a:off x="2263775" y="1509713"/>
            <a:ext cx="44624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4572000" y="1549400"/>
            <a:ext cx="42863" cy="5053013"/>
          </a:xfrm>
          <a:prstGeom prst="line">
            <a:avLst/>
          </a:prstGeom>
        </p:spPr>
        <p:style>
          <a:lnRef idx="2">
            <a:schemeClr val="accent1"/>
          </a:lnRef>
          <a:fillRef idx="0">
            <a:schemeClr val="accent1"/>
          </a:fillRef>
          <a:effectRef idx="1">
            <a:schemeClr val="accent1"/>
          </a:effectRef>
          <a:fontRef idx="minor">
            <a:schemeClr val="tx1"/>
          </a:fontRef>
        </p:style>
      </p:cxnSp>
      <p:pic>
        <p:nvPicPr>
          <p:cNvPr id="15366" name="Espace réservé du contenu 6"/>
          <p:cNvPicPr>
            <a:picLocks noGrp="1" noChangeAspect="1"/>
          </p:cNvPicPr>
          <p:nvPr>
            <p:ph idx="1"/>
          </p:nvPr>
        </p:nvPicPr>
        <p:blipFill>
          <a:blip r:embed="rId2"/>
          <a:srcRect l="-63988" r="-63988"/>
          <a:stretch>
            <a:fillRect/>
          </a:stretch>
        </p:blipFill>
        <p:spPr/>
      </p:pic>
      <p:cxnSp>
        <p:nvCxnSpPr>
          <p:cNvPr id="11" name="Connecteur droit 10"/>
          <p:cNvCxnSpPr/>
          <p:nvPr/>
        </p:nvCxnSpPr>
        <p:spPr>
          <a:xfrm>
            <a:off x="4572000" y="1479550"/>
            <a:ext cx="42863" cy="518318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1778000" y="2133600"/>
            <a:ext cx="800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69" name="ZoneTexte 15"/>
          <p:cNvSpPr txBox="1">
            <a:spLocks noChangeArrowheads="1"/>
          </p:cNvSpPr>
          <p:nvPr/>
        </p:nvSpPr>
        <p:spPr bwMode="auto">
          <a:xfrm>
            <a:off x="241300" y="1765300"/>
            <a:ext cx="1343025" cy="646113"/>
          </a:xfrm>
          <a:prstGeom prst="rect">
            <a:avLst/>
          </a:prstGeom>
          <a:noFill/>
          <a:ln w="9525">
            <a:noFill/>
            <a:miter lim="800000"/>
            <a:headEnd/>
            <a:tailEnd/>
          </a:ln>
        </p:spPr>
        <p:txBody>
          <a:bodyPr>
            <a:spAutoFit/>
          </a:bodyPr>
          <a:lstStyle/>
          <a:p>
            <a:r>
              <a:rPr lang="fr-FR">
                <a:latin typeface="Calibri" pitchFamily="34" charset="0"/>
              </a:rPr>
              <a:t>Prêts aux entreprises</a:t>
            </a:r>
          </a:p>
        </p:txBody>
      </p:sp>
      <p:cxnSp>
        <p:nvCxnSpPr>
          <p:cNvPr id="17" name="Connecteur droit avec flèche 16"/>
          <p:cNvCxnSpPr/>
          <p:nvPr/>
        </p:nvCxnSpPr>
        <p:spPr>
          <a:xfrm>
            <a:off x="1828800" y="3276600"/>
            <a:ext cx="800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71" name="ZoneTexte 17"/>
          <p:cNvSpPr txBox="1">
            <a:spLocks noChangeArrowheads="1"/>
          </p:cNvSpPr>
          <p:nvPr/>
        </p:nvSpPr>
        <p:spPr bwMode="auto">
          <a:xfrm>
            <a:off x="244475" y="2730500"/>
            <a:ext cx="1663700" cy="1200150"/>
          </a:xfrm>
          <a:prstGeom prst="rect">
            <a:avLst/>
          </a:prstGeom>
          <a:noFill/>
          <a:ln w="9525">
            <a:noFill/>
            <a:miter lim="800000"/>
            <a:headEnd/>
            <a:tailEnd/>
          </a:ln>
        </p:spPr>
        <p:txBody>
          <a:bodyPr>
            <a:spAutoFit/>
          </a:bodyPr>
          <a:lstStyle/>
          <a:p>
            <a:r>
              <a:rPr lang="fr-FR">
                <a:latin typeface="Calibri" pitchFamily="34" charset="0"/>
              </a:rPr>
              <a:t>Prêts immobiliers et autres prêts aux ménages</a:t>
            </a:r>
          </a:p>
        </p:txBody>
      </p:sp>
      <p:cxnSp>
        <p:nvCxnSpPr>
          <p:cNvPr id="19" name="Connecteur droit avec flèche 18"/>
          <p:cNvCxnSpPr/>
          <p:nvPr/>
        </p:nvCxnSpPr>
        <p:spPr>
          <a:xfrm>
            <a:off x="1866900" y="4432300"/>
            <a:ext cx="800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73" name="ZoneTexte 19"/>
          <p:cNvSpPr txBox="1">
            <a:spLocks noChangeArrowheads="1"/>
          </p:cNvSpPr>
          <p:nvPr/>
        </p:nvSpPr>
        <p:spPr bwMode="auto">
          <a:xfrm>
            <a:off x="241300" y="4254500"/>
            <a:ext cx="1343025" cy="369888"/>
          </a:xfrm>
          <a:prstGeom prst="rect">
            <a:avLst/>
          </a:prstGeom>
          <a:noFill/>
          <a:ln w="9525">
            <a:noFill/>
            <a:miter lim="800000"/>
            <a:headEnd/>
            <a:tailEnd/>
          </a:ln>
        </p:spPr>
        <p:txBody>
          <a:bodyPr>
            <a:spAutoFit/>
          </a:bodyPr>
          <a:lstStyle/>
          <a:p>
            <a:r>
              <a:rPr lang="fr-FR">
                <a:latin typeface="Calibri" pitchFamily="34" charset="0"/>
              </a:rPr>
              <a:t>Titres</a:t>
            </a:r>
          </a:p>
        </p:txBody>
      </p:sp>
      <p:cxnSp>
        <p:nvCxnSpPr>
          <p:cNvPr id="21" name="Connecteur droit avec flèche 20"/>
          <p:cNvCxnSpPr/>
          <p:nvPr/>
        </p:nvCxnSpPr>
        <p:spPr>
          <a:xfrm>
            <a:off x="1905000" y="5397500"/>
            <a:ext cx="800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75" name="ZoneTexte 21"/>
          <p:cNvSpPr txBox="1">
            <a:spLocks noChangeArrowheads="1"/>
          </p:cNvSpPr>
          <p:nvPr/>
        </p:nvSpPr>
        <p:spPr bwMode="auto">
          <a:xfrm>
            <a:off x="190500" y="5219700"/>
            <a:ext cx="1181100" cy="369888"/>
          </a:xfrm>
          <a:prstGeom prst="rect">
            <a:avLst/>
          </a:prstGeom>
          <a:noFill/>
          <a:ln w="9525">
            <a:noFill/>
            <a:miter lim="800000"/>
            <a:headEnd/>
            <a:tailEnd/>
          </a:ln>
        </p:spPr>
        <p:txBody>
          <a:bodyPr>
            <a:spAutoFit/>
          </a:bodyPr>
          <a:lstStyle/>
          <a:p>
            <a:r>
              <a:rPr lang="fr-FR">
                <a:latin typeface="Calibri" pitchFamily="34" charset="0"/>
              </a:rPr>
              <a:t>Réserves</a:t>
            </a:r>
          </a:p>
        </p:txBody>
      </p:sp>
      <p:cxnSp>
        <p:nvCxnSpPr>
          <p:cNvPr id="24" name="Connecteur droit avec flèche 23"/>
          <p:cNvCxnSpPr/>
          <p:nvPr/>
        </p:nvCxnSpPr>
        <p:spPr>
          <a:xfrm flipH="1">
            <a:off x="6527800" y="1993900"/>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77" name="ZoneTexte 25"/>
          <p:cNvSpPr txBox="1">
            <a:spLocks noChangeArrowheads="1"/>
          </p:cNvSpPr>
          <p:nvPr/>
        </p:nvSpPr>
        <p:spPr bwMode="auto">
          <a:xfrm>
            <a:off x="7404100" y="1803400"/>
            <a:ext cx="1549400" cy="369888"/>
          </a:xfrm>
          <a:prstGeom prst="rect">
            <a:avLst/>
          </a:prstGeom>
          <a:noFill/>
          <a:ln w="9525">
            <a:noFill/>
            <a:miter lim="800000"/>
            <a:headEnd/>
            <a:tailEnd/>
          </a:ln>
        </p:spPr>
        <p:txBody>
          <a:bodyPr>
            <a:spAutoFit/>
          </a:bodyPr>
          <a:lstStyle/>
          <a:p>
            <a:r>
              <a:rPr lang="fr-FR">
                <a:latin typeface="Calibri" pitchFamily="34" charset="0"/>
              </a:rPr>
              <a:t>Fonds propres</a:t>
            </a:r>
          </a:p>
        </p:txBody>
      </p:sp>
      <p:cxnSp>
        <p:nvCxnSpPr>
          <p:cNvPr id="28" name="Connecteur droit avec flèche 27"/>
          <p:cNvCxnSpPr/>
          <p:nvPr/>
        </p:nvCxnSpPr>
        <p:spPr>
          <a:xfrm>
            <a:off x="6527800" y="2730500"/>
            <a:ext cx="1447800" cy="1200150"/>
          </a:xfrm>
          <a:prstGeom prst="straightConnector1">
            <a:avLst/>
          </a:prstGeom>
          <a:ln>
            <a:solidFill>
              <a:srgbClr val="4F81BD"/>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flipH="1">
            <a:off x="6527800" y="3930650"/>
            <a:ext cx="1447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p:nvPr/>
        </p:nvCxnSpPr>
        <p:spPr>
          <a:xfrm flipH="1">
            <a:off x="6527800" y="3930650"/>
            <a:ext cx="1447800" cy="933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81" name="ZoneTexte 32"/>
          <p:cNvSpPr txBox="1">
            <a:spLocks noChangeArrowheads="1"/>
          </p:cNvSpPr>
          <p:nvPr/>
        </p:nvSpPr>
        <p:spPr bwMode="auto">
          <a:xfrm>
            <a:off x="8026400" y="3441700"/>
            <a:ext cx="977900" cy="923925"/>
          </a:xfrm>
          <a:prstGeom prst="rect">
            <a:avLst/>
          </a:prstGeom>
          <a:noFill/>
          <a:ln w="9525">
            <a:noFill/>
            <a:miter lim="800000"/>
            <a:headEnd/>
            <a:tailEnd/>
          </a:ln>
        </p:spPr>
        <p:txBody>
          <a:bodyPr>
            <a:spAutoFit/>
          </a:bodyPr>
          <a:lstStyle/>
          <a:p>
            <a:r>
              <a:rPr lang="fr-FR">
                <a:latin typeface="Calibri" pitchFamily="34" charset="0"/>
              </a:rPr>
              <a:t>Dettes de marché</a:t>
            </a:r>
          </a:p>
        </p:txBody>
      </p:sp>
      <p:cxnSp>
        <p:nvCxnSpPr>
          <p:cNvPr id="35" name="Connecteur droit avec flèche 34"/>
          <p:cNvCxnSpPr/>
          <p:nvPr/>
        </p:nvCxnSpPr>
        <p:spPr>
          <a:xfrm flipH="1">
            <a:off x="6527800" y="5589588"/>
            <a:ext cx="876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83" name="ZoneTexte 35"/>
          <p:cNvSpPr txBox="1">
            <a:spLocks noChangeArrowheads="1"/>
          </p:cNvSpPr>
          <p:nvPr/>
        </p:nvSpPr>
        <p:spPr bwMode="auto">
          <a:xfrm>
            <a:off x="7747000" y="5397500"/>
            <a:ext cx="927100" cy="369888"/>
          </a:xfrm>
          <a:prstGeom prst="rect">
            <a:avLst/>
          </a:prstGeom>
          <a:noFill/>
          <a:ln w="9525">
            <a:noFill/>
            <a:miter lim="800000"/>
            <a:headEnd/>
            <a:tailEnd/>
          </a:ln>
        </p:spPr>
        <p:txBody>
          <a:bodyPr>
            <a:spAutoFit/>
          </a:bodyPr>
          <a:lstStyle/>
          <a:p>
            <a:r>
              <a:rPr lang="fr-FR">
                <a:latin typeface="Calibri" pitchFamily="34" charset="0"/>
              </a:rPr>
              <a:t>Dépôts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Global Financial </a:t>
            </a:r>
            <a:r>
              <a:rPr lang="fr-FR" dirty="0" err="1" smtClean="0"/>
              <a:t>Stability</a:t>
            </a:r>
            <a:r>
              <a:rPr lang="fr-FR" dirty="0" smtClean="0"/>
              <a:t> Report, FMI (avril 2008)</a:t>
            </a:r>
            <a:endParaRPr lang="fr-FR" dirty="0"/>
          </a:p>
        </p:txBody>
      </p:sp>
      <p:pic>
        <p:nvPicPr>
          <p:cNvPr id="43010" name="Espace réservé du contenu 3"/>
          <p:cNvPicPr>
            <a:picLocks noGrp="1" noChangeAspect="1"/>
          </p:cNvPicPr>
          <p:nvPr>
            <p:ph idx="1"/>
          </p:nvPr>
        </p:nvPicPr>
        <p:blipFill>
          <a:blip r:embed="rId2"/>
          <a:srcRect t="3468" b="3468"/>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p:txBody>
          <a:bodyPr/>
          <a:lstStyle/>
          <a:p>
            <a:pPr eaLnBrk="1" hangingPunct="1"/>
            <a:r>
              <a:rPr lang="fr-FR" smtClean="0"/>
              <a:t>RWA/A</a:t>
            </a:r>
          </a:p>
        </p:txBody>
      </p:sp>
      <p:sp>
        <p:nvSpPr>
          <p:cNvPr id="44034" name="Espace réservé du contenu 2"/>
          <p:cNvSpPr>
            <a:spLocks noGrp="1"/>
          </p:cNvSpPr>
          <p:nvPr>
            <p:ph idx="1"/>
          </p:nvPr>
        </p:nvSpPr>
        <p:spPr>
          <a:xfrm>
            <a:off x="457200" y="1417638"/>
            <a:ext cx="8229600" cy="5162550"/>
          </a:xfrm>
        </p:spPr>
        <p:txBody>
          <a:bodyPr/>
          <a:lstStyle/>
          <a:p>
            <a:pPr eaLnBrk="1" hangingPunct="1">
              <a:lnSpc>
                <a:spcPct val="80000"/>
              </a:lnSpc>
            </a:pPr>
            <a:r>
              <a:rPr lang="fr-FR" sz="3000" smtClean="0"/>
              <a:t>Les actifs finement pondérés ne représentent plus qu’une faible fraction de l’actif total: 20 à 50% selon les groupes et selon les pays.</a:t>
            </a:r>
          </a:p>
          <a:p>
            <a:pPr eaLnBrk="1" hangingPunct="1">
              <a:lnSpc>
                <a:spcPct val="80000"/>
              </a:lnSpc>
            </a:pPr>
            <a:r>
              <a:rPr lang="fr-FR" sz="3000" smtClean="0"/>
              <a:t>D’où de grosses différences possibles entre FP/RWA et FP/A</a:t>
            </a:r>
          </a:p>
          <a:p>
            <a:pPr eaLnBrk="1" hangingPunct="1">
              <a:lnSpc>
                <a:spcPct val="80000"/>
              </a:lnSpc>
            </a:pPr>
            <a:r>
              <a:rPr lang="fr-FR" sz="3000" smtClean="0"/>
              <a:t>Exemple (A &amp; H, 2013) : fin 2011, au bilan de la Deutsche Bank, les 55 milliards de fonds propres représentaient 14% des actifs pondérés par les risques de la banque (381 milliards) mais seulement 2,5% de l’actif total (2200 milliards) !</a:t>
            </a:r>
          </a:p>
          <a:p>
            <a:pPr eaLnBrk="1" hangingPunct="1">
              <a:lnSpc>
                <a:spcPct val="80000"/>
              </a:lnSpc>
            </a:pPr>
            <a:r>
              <a:rPr lang="fr-FR" sz="3000" smtClean="0"/>
              <a:t>Quand une banque européenne déclare avoir 10% de FP, c’est en fait 5% voire 2 à 3% de FP en % de son actif total.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p:txBody>
          <a:bodyPr/>
          <a:lstStyle/>
          <a:p>
            <a:pPr eaLnBrk="1" hangingPunct="1"/>
            <a:r>
              <a:rPr lang="fr-FR" sz="4000" smtClean="0"/>
              <a:t>Une contrainte réglementaire </a:t>
            </a:r>
            <a:br>
              <a:rPr lang="fr-FR" sz="4000" smtClean="0"/>
            </a:br>
            <a:r>
              <a:rPr lang="fr-FR" sz="4000" smtClean="0"/>
              <a:t>qui ne mord pas</a:t>
            </a:r>
          </a:p>
        </p:txBody>
      </p:sp>
      <p:sp>
        <p:nvSpPr>
          <p:cNvPr id="45058" name="Espace réservé du contenu 2"/>
          <p:cNvSpPr>
            <a:spLocks noGrp="1"/>
          </p:cNvSpPr>
          <p:nvPr>
            <p:ph idx="1"/>
          </p:nvPr>
        </p:nvSpPr>
        <p:spPr/>
        <p:txBody>
          <a:bodyPr/>
          <a:lstStyle/>
          <a:p>
            <a:pPr eaLnBrk="1" hangingPunct="1"/>
            <a:r>
              <a:rPr lang="fr-FR" smtClean="0"/>
              <a:t>Les banques ont poursuivi leur stratégie de croissance sans être « contraintes » par les exigences de FP …</a:t>
            </a:r>
          </a:p>
          <a:p>
            <a:pPr eaLnBrk="1" hangingPunct="1"/>
            <a:r>
              <a:rPr lang="fr-FR" smtClean="0"/>
              <a:t>… et en profitant toujours plus des garanties publiques de renflouement : plus une banque grossit, plus elle devient « too systemic to fail », plus elle est « subventionnée », plus elle grossit,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p:nvPr>
        </p:nvSpPr>
        <p:spPr/>
        <p:txBody>
          <a:bodyPr/>
          <a:lstStyle/>
          <a:p>
            <a:pPr eaLnBrk="1" hangingPunct="1"/>
            <a:r>
              <a:rPr lang="fr-FR" smtClean="0"/>
              <a:t>« Fat cats »</a:t>
            </a:r>
          </a:p>
        </p:txBody>
      </p:sp>
      <p:pic>
        <p:nvPicPr>
          <p:cNvPr id="46082" name="Espace réservé du contenu 3"/>
          <p:cNvPicPr>
            <a:picLocks noGrp="1" noChangeAspect="1"/>
          </p:cNvPicPr>
          <p:nvPr>
            <p:ph idx="1"/>
          </p:nvPr>
        </p:nvPicPr>
        <p:blipFill>
          <a:blip r:embed="rId2"/>
          <a:srcRect t="1164" b="1164"/>
          <a:stretch>
            <a:fillRect/>
          </a:stretch>
        </p:blip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Pile les banques gagnent, face les contribuables perdent !</a:t>
            </a:r>
            <a:endParaRPr lang="fr-FR" dirty="0"/>
          </a:p>
        </p:txBody>
      </p:sp>
      <p:pic>
        <p:nvPicPr>
          <p:cNvPr id="47106" name="Espace réservé du contenu 3"/>
          <p:cNvPicPr>
            <a:picLocks noGrp="1" noChangeAspect="1"/>
          </p:cNvPicPr>
          <p:nvPr>
            <p:ph idx="1"/>
          </p:nvPr>
        </p:nvPicPr>
        <p:blipFill>
          <a:blip r:embed="rId2"/>
          <a:srcRect l="-22021" r="-22021"/>
          <a:stretch>
            <a:fillRect/>
          </a:stretch>
        </p:blip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Actif total des groupes bancaires (UE &amp; US, 2011 en % du PIB national)</a:t>
            </a:r>
            <a:endParaRPr lang="fr-FR" dirty="0"/>
          </a:p>
        </p:txBody>
      </p:sp>
      <p:pic>
        <p:nvPicPr>
          <p:cNvPr id="48130" name="Picture 6"/>
          <p:cNvPicPr>
            <a:picLocks noGrp="1" noChangeArrowheads="1"/>
          </p:cNvPicPr>
          <p:nvPr>
            <p:ph idx="1"/>
          </p:nvPr>
        </p:nvPicPr>
        <p:blipFill>
          <a:blip r:embed="rId2"/>
          <a:srcRect l="-5089" r="-5089"/>
          <a:stretch>
            <a:fillRect/>
          </a:stretch>
        </p:blipFill>
        <p:spPr>
          <a:xfrm>
            <a:off x="457200" y="1676400"/>
            <a:ext cx="8229600" cy="45259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Les accords de Bâle 3 </a:t>
            </a:r>
            <a:br>
              <a:rPr lang="fr-FR" dirty="0" smtClean="0"/>
            </a:br>
            <a:r>
              <a:rPr lang="fr-FR" dirty="0" smtClean="0"/>
              <a:t>changent-ils la donne ?</a:t>
            </a:r>
            <a:endParaRPr lang="fr-FR" dirty="0"/>
          </a:p>
        </p:txBody>
      </p:sp>
      <p:sp>
        <p:nvSpPr>
          <p:cNvPr id="3" name="Espace réservé du contenu 2"/>
          <p:cNvSpPr>
            <a:spLocks noGrp="1"/>
          </p:cNvSpPr>
          <p:nvPr>
            <p:ph idx="1"/>
          </p:nvPr>
        </p:nvSpPr>
        <p:spPr>
          <a:xfrm>
            <a:off x="457200" y="1931988"/>
            <a:ext cx="8229600" cy="4525962"/>
          </a:xfrm>
        </p:spPr>
        <p:txBody>
          <a:bodyPr rtlCol="0">
            <a:normAutofit fontScale="92500" lnSpcReduction="10000"/>
          </a:bodyPr>
          <a:lstStyle/>
          <a:p>
            <a:pPr eaLnBrk="1" fontAlgn="auto" hangingPunct="1">
              <a:spcAft>
                <a:spcPts val="0"/>
              </a:spcAft>
              <a:buFont typeface="Arial"/>
              <a:buChar char="•"/>
              <a:defRPr/>
            </a:pPr>
            <a:r>
              <a:rPr lang="fr-FR" dirty="0" smtClean="0"/>
              <a:t>Plus de « vrais » fonds propres … : au </a:t>
            </a:r>
            <a:r>
              <a:rPr lang="fr-FR" dirty="0"/>
              <a:t>sein des 8%, il faudra 4% de fonds propres de base à partir de 2015, 7% à partir de </a:t>
            </a:r>
            <a:r>
              <a:rPr lang="fr-FR" dirty="0" smtClean="0"/>
              <a:t>2019 (à </a:t>
            </a:r>
            <a:r>
              <a:rPr lang="fr-FR" dirty="0"/>
              <a:t>partir de janvier 2014 </a:t>
            </a:r>
            <a:r>
              <a:rPr lang="fr-FR" dirty="0" smtClean="0"/>
              <a:t>dans l’UE avec CRD IV).</a:t>
            </a:r>
          </a:p>
          <a:p>
            <a:pPr eaLnBrk="1" fontAlgn="auto" hangingPunct="1">
              <a:spcAft>
                <a:spcPts val="0"/>
              </a:spcAft>
              <a:buFont typeface="Arial"/>
              <a:buChar char="•"/>
              <a:defRPr/>
            </a:pPr>
            <a:r>
              <a:rPr lang="fr-FR" dirty="0" smtClean="0"/>
              <a:t>… en plus grande quantité : </a:t>
            </a:r>
            <a:r>
              <a:rPr lang="fr-FR" dirty="0"/>
              <a:t>un coussin de conservation de 2,5</a:t>
            </a:r>
            <a:r>
              <a:rPr lang="fr-FR" dirty="0" smtClean="0"/>
              <a:t>% (mis </a:t>
            </a:r>
            <a:r>
              <a:rPr lang="fr-FR" dirty="0"/>
              <a:t>en place progressivement jusqu’à être complètement incorporé en </a:t>
            </a:r>
            <a:r>
              <a:rPr lang="fr-FR" dirty="0" smtClean="0"/>
              <a:t>2019) + un coussin </a:t>
            </a:r>
            <a:r>
              <a:rPr lang="fr-FR" dirty="0" err="1" smtClean="0"/>
              <a:t>contracyclique</a:t>
            </a:r>
            <a:r>
              <a:rPr lang="fr-FR" dirty="0" smtClean="0"/>
              <a:t> compris entre 0 et 2,5% de FP supplémentaire</a:t>
            </a:r>
          </a:p>
          <a:p>
            <a:pPr eaLnBrk="1" fontAlgn="auto" hangingPunct="1">
              <a:spcAft>
                <a:spcPts val="0"/>
              </a:spcAft>
              <a:buFont typeface="Arial"/>
              <a:buChar char="•"/>
              <a:defRPr/>
            </a:pPr>
            <a:r>
              <a:rPr lang="fr-FR" dirty="0" smtClean="0"/>
              <a:t>… mais toujours en % des RWA</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1"/>
          <p:cNvSpPr>
            <a:spLocks noGrp="1"/>
          </p:cNvSpPr>
          <p:nvPr>
            <p:ph type="title"/>
          </p:nvPr>
        </p:nvSpPr>
        <p:spPr/>
        <p:txBody>
          <a:bodyPr/>
          <a:lstStyle/>
          <a:p>
            <a:pPr eaLnBrk="1" hangingPunct="1"/>
            <a:r>
              <a:rPr lang="fr-FR" smtClean="0"/>
              <a:t>Bâle 3, c’est aussi</a:t>
            </a:r>
          </a:p>
        </p:txBody>
      </p:sp>
      <p:sp>
        <p:nvSpPr>
          <p:cNvPr id="50178" name="Espace réservé du contenu 2"/>
          <p:cNvSpPr>
            <a:spLocks noGrp="1"/>
          </p:cNvSpPr>
          <p:nvPr>
            <p:ph idx="1"/>
          </p:nvPr>
        </p:nvSpPr>
        <p:spPr/>
        <p:txBody>
          <a:bodyPr/>
          <a:lstStyle/>
          <a:p>
            <a:pPr eaLnBrk="1" hangingPunct="1"/>
            <a:r>
              <a:rPr lang="fr-FR" smtClean="0"/>
              <a:t>2 ratios de liquidité : LCR pour résister à une crise de liquidité sur environ 30 jours, NSFR pour réduire l’écart de maturité entre actifs et passifs</a:t>
            </a:r>
          </a:p>
          <a:p>
            <a:pPr eaLnBrk="1" hangingPunct="1"/>
            <a:r>
              <a:rPr lang="fr-FR" smtClean="0"/>
              <a:t>Un ratio de levier de 3%</a:t>
            </a:r>
          </a:p>
          <a:p>
            <a:pPr eaLnBrk="1" hangingPunct="1"/>
            <a:r>
              <a:rPr lang="fr-FR" smtClean="0"/>
              <a:t>Des surcharges pour les banques systémiques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888" y="190500"/>
            <a:ext cx="8675687" cy="1943100"/>
          </a:xfrm>
        </p:spPr>
        <p:txBody>
          <a:bodyPr rtlCol="0">
            <a:normAutofit fontScale="90000"/>
          </a:bodyPr>
          <a:lstStyle/>
          <a:p>
            <a:pPr eaLnBrk="1" fontAlgn="auto" hangingPunct="1">
              <a:spcAft>
                <a:spcPts val="0"/>
              </a:spcAft>
              <a:defRPr/>
            </a:pPr>
            <a:r>
              <a:rPr lang="en-US" sz="4000" b="1" dirty="0" smtClean="0"/>
              <a:t/>
            </a:r>
            <a:br>
              <a:rPr lang="en-US" sz="4000" b="1" dirty="0" smtClean="0"/>
            </a:br>
            <a:r>
              <a:rPr lang="en-US" sz="4000" b="1" dirty="0" smtClean="0"/>
              <a:t>A propos de </a:t>
            </a:r>
            <a:r>
              <a:rPr lang="en-US" sz="4000" b="1" dirty="0" err="1" smtClean="0"/>
              <a:t>Bâle</a:t>
            </a:r>
            <a:r>
              <a:rPr lang="en-US" sz="4000" b="1" dirty="0" smtClean="0"/>
              <a:t> III </a:t>
            </a:r>
            <a:br>
              <a:rPr lang="en-US" sz="4000" b="1" dirty="0" smtClean="0"/>
            </a:br>
            <a:r>
              <a:rPr lang="en-US" sz="4000" b="1" dirty="0" smtClean="0"/>
              <a:t>“Basel: the mouse that did not roar”</a:t>
            </a:r>
            <a:br>
              <a:rPr lang="en-US" sz="4000" b="1" dirty="0" smtClean="0"/>
            </a:br>
            <a:r>
              <a:rPr lang="en-US" sz="4000" b="1" dirty="0" smtClean="0"/>
              <a:t>(Martin Wolf, 14 </a:t>
            </a:r>
            <a:r>
              <a:rPr lang="en-US" sz="4000" b="1" dirty="0" err="1" smtClean="0"/>
              <a:t>sept</a:t>
            </a:r>
            <a:r>
              <a:rPr lang="en-US" sz="4000" b="1" dirty="0" smtClean="0"/>
              <a:t> 2010,</a:t>
            </a:r>
            <a:br>
              <a:rPr lang="en-US" sz="4000" b="1" dirty="0" smtClean="0"/>
            </a:br>
            <a:r>
              <a:rPr lang="en-US" sz="4000" b="1" dirty="0" smtClean="0"/>
              <a:t>The Financial Times)</a:t>
            </a:r>
            <a:r>
              <a:rPr lang="en-US" b="1" dirty="0" smtClean="0"/>
              <a:t/>
            </a:r>
            <a:br>
              <a:rPr lang="en-US" b="1" dirty="0" smtClean="0"/>
            </a:br>
            <a:endParaRPr lang="fr-FR" dirty="0"/>
          </a:p>
        </p:txBody>
      </p:sp>
      <p:pic>
        <p:nvPicPr>
          <p:cNvPr id="51202" name="Picture 2"/>
          <p:cNvPicPr>
            <a:picLocks noChangeAspect="1" noChangeArrowheads="1"/>
          </p:cNvPicPr>
          <p:nvPr/>
        </p:nvPicPr>
        <p:blipFill>
          <a:blip r:embed="rId2"/>
          <a:srcRect/>
          <a:stretch>
            <a:fillRect/>
          </a:stretch>
        </p:blipFill>
        <p:spPr bwMode="auto">
          <a:xfrm>
            <a:off x="468313" y="2368550"/>
            <a:ext cx="8218487" cy="411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Incidence de Bâle 3 sur le financement de l’économie</a:t>
            </a:r>
            <a:endParaRPr lang="fr-FR" dirty="0"/>
          </a:p>
        </p:txBody>
      </p:sp>
      <p:sp>
        <p:nvSpPr>
          <p:cNvPr id="3" name="Espace réservé du contenu 2"/>
          <p:cNvSpPr>
            <a:spLocks noGrp="1"/>
          </p:cNvSpPr>
          <p:nvPr>
            <p:ph idx="1"/>
          </p:nvPr>
        </p:nvSpPr>
        <p:spPr>
          <a:xfrm>
            <a:off x="457200" y="1600200"/>
            <a:ext cx="8229600" cy="5165725"/>
          </a:xfrm>
        </p:spPr>
        <p:txBody>
          <a:bodyPr rtlCol="0">
            <a:normAutofit/>
          </a:bodyPr>
          <a:lstStyle/>
          <a:p>
            <a:pPr eaLnBrk="1" fontAlgn="auto" hangingPunct="1">
              <a:spcAft>
                <a:spcPts val="0"/>
              </a:spcAft>
              <a:buFont typeface="Arial"/>
              <a:buChar char="•"/>
              <a:defRPr/>
            </a:pPr>
            <a:r>
              <a:rPr lang="fr-FR" dirty="0" smtClean="0"/>
              <a:t>Si l’on écoute les banques et leurs lobbies, l’incidence sera apocalyptique :</a:t>
            </a:r>
          </a:p>
          <a:p>
            <a:pPr lvl="1" eaLnBrk="1" fontAlgn="auto" hangingPunct="1">
              <a:spcAft>
                <a:spcPts val="0"/>
              </a:spcAft>
              <a:buFont typeface="Arial"/>
              <a:buChar char="–"/>
              <a:defRPr/>
            </a:pPr>
            <a:r>
              <a:rPr lang="fr-FR" dirty="0" smtClean="0"/>
              <a:t>Restriction du crédit</a:t>
            </a:r>
          </a:p>
          <a:p>
            <a:pPr lvl="1" eaLnBrk="1" fontAlgn="auto" hangingPunct="1">
              <a:spcAft>
                <a:spcPts val="0"/>
              </a:spcAft>
              <a:buFont typeface="Arial"/>
              <a:buChar char="–"/>
              <a:defRPr/>
            </a:pPr>
            <a:r>
              <a:rPr lang="fr-FR" dirty="0" smtClean="0"/>
              <a:t>Essor du </a:t>
            </a:r>
            <a:r>
              <a:rPr lang="fr-FR" dirty="0" err="1" smtClean="0"/>
              <a:t>shadow</a:t>
            </a:r>
            <a:r>
              <a:rPr lang="fr-FR" dirty="0" smtClean="0"/>
              <a:t> </a:t>
            </a:r>
            <a:r>
              <a:rPr lang="fr-FR" dirty="0" err="1" smtClean="0"/>
              <a:t>banking</a:t>
            </a:r>
            <a:endParaRPr lang="fr-FR" dirty="0" smtClean="0"/>
          </a:p>
          <a:p>
            <a:pPr lvl="1" eaLnBrk="1" fontAlgn="auto" hangingPunct="1">
              <a:spcAft>
                <a:spcPts val="0"/>
              </a:spcAft>
              <a:buFont typeface="Arial"/>
              <a:buChar char="–"/>
              <a:defRPr/>
            </a:pPr>
            <a:r>
              <a:rPr lang="fr-FR" dirty="0" smtClean="0"/>
              <a:t>Points de croissance en moins</a:t>
            </a:r>
          </a:p>
          <a:p>
            <a:pPr lvl="1" eaLnBrk="1" fontAlgn="auto" hangingPunct="1">
              <a:spcAft>
                <a:spcPts val="0"/>
              </a:spcAft>
              <a:buFont typeface="Arial"/>
              <a:buChar char="–"/>
              <a:defRPr/>
            </a:pPr>
            <a:r>
              <a:rPr lang="fr-FR" dirty="0" smtClean="0"/>
              <a:t>Voir, par exemple, l’étude d’impact de l’IIF : 360 </a:t>
            </a:r>
            <a:r>
              <a:rPr lang="fr-FR" dirty="0" err="1" smtClean="0"/>
              <a:t>pb</a:t>
            </a:r>
            <a:r>
              <a:rPr lang="fr-FR" dirty="0" smtClean="0"/>
              <a:t> d’augmentation du coût du crédit, 20% de crédit bancaire en moins entre 2011 et 2015, 4 points de PIB en moins dans la zone euro d’ici à 2020, 4 millions de pertes d’emploi !!!</a:t>
            </a:r>
          </a:p>
          <a:p>
            <a:pPr marL="57150" indent="0" eaLnBrk="1" fontAlgn="auto" hangingPunct="1">
              <a:spcAft>
                <a:spcPts val="0"/>
              </a:spcAft>
              <a:buFont typeface="Arial"/>
              <a:buNone/>
              <a:defRPr/>
            </a:pP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4325" y="274638"/>
            <a:ext cx="8497888" cy="1143000"/>
          </a:xfrm>
        </p:spPr>
        <p:txBody>
          <a:bodyPr rtlCol="0">
            <a:normAutofit fontScale="90000"/>
          </a:bodyPr>
          <a:lstStyle/>
          <a:p>
            <a:pPr eaLnBrk="1" fontAlgn="auto" hangingPunct="1">
              <a:spcAft>
                <a:spcPts val="0"/>
              </a:spcAft>
              <a:defRPr/>
            </a:pPr>
            <a:r>
              <a:rPr lang="fr-FR" dirty="0" smtClean="0"/>
              <a:t>Qu’est-ce qui a changé au bilan des banques depuis « la mutation financière » ?</a:t>
            </a:r>
            <a:endParaRPr lang="fr-FR" dirty="0"/>
          </a:p>
        </p:txBody>
      </p:sp>
      <p:sp>
        <p:nvSpPr>
          <p:cNvPr id="3" name="Espace réservé du contenu 2"/>
          <p:cNvSpPr>
            <a:spLocks noGrp="1"/>
          </p:cNvSpPr>
          <p:nvPr>
            <p:ph idx="1"/>
          </p:nvPr>
        </p:nvSpPr>
        <p:spPr>
          <a:xfrm>
            <a:off x="457200" y="2003425"/>
            <a:ext cx="8229600" cy="4854575"/>
          </a:xfrm>
        </p:spPr>
        <p:txBody>
          <a:bodyPr rtlCol="0">
            <a:normAutofit fontScale="92500" lnSpcReduction="20000"/>
          </a:bodyPr>
          <a:lstStyle/>
          <a:p>
            <a:pPr marL="0" indent="0" eaLnBrk="1" fontAlgn="auto" hangingPunct="1">
              <a:spcAft>
                <a:spcPts val="0"/>
              </a:spcAft>
              <a:buFont typeface="Arial"/>
              <a:buNone/>
              <a:defRPr/>
            </a:pPr>
            <a:r>
              <a:rPr lang="fr-FR" sz="3600" b="1" dirty="0" smtClean="0"/>
              <a:t>La taille </a:t>
            </a:r>
            <a:r>
              <a:rPr lang="fr-FR" sz="3600" dirty="0" smtClean="0"/>
              <a:t>: elle a explosé ! </a:t>
            </a:r>
          </a:p>
          <a:p>
            <a:pPr marL="0" indent="0" eaLnBrk="1" fontAlgn="auto" hangingPunct="1">
              <a:spcAft>
                <a:spcPts val="0"/>
              </a:spcAft>
              <a:buFont typeface="Arial"/>
              <a:buNone/>
              <a:defRPr/>
            </a:pPr>
            <a:r>
              <a:rPr lang="fr-FR" sz="3600" dirty="0" smtClean="0"/>
              <a:t>Cf. rapport Liikanen</a:t>
            </a:r>
            <a:endParaRPr lang="fr-FR" sz="3600" b="1" dirty="0" smtClean="0"/>
          </a:p>
          <a:p>
            <a:pPr marL="0" indent="0" eaLnBrk="1" fontAlgn="auto" hangingPunct="1">
              <a:spcAft>
                <a:spcPts val="0"/>
              </a:spcAft>
              <a:buFont typeface="Arial"/>
              <a:buNone/>
              <a:defRPr/>
            </a:pPr>
            <a:r>
              <a:rPr lang="fr-FR" sz="3600" b="1" dirty="0" smtClean="0"/>
              <a:t>La structure </a:t>
            </a:r>
            <a:r>
              <a:rPr lang="fr-FR" sz="3600" dirty="0" smtClean="0"/>
              <a:t>: elle s’est profondément modifiée</a:t>
            </a:r>
          </a:p>
          <a:p>
            <a:pPr marL="0" indent="0" eaLnBrk="1" fontAlgn="auto" hangingPunct="1">
              <a:spcAft>
                <a:spcPts val="0"/>
              </a:spcAft>
              <a:buFont typeface="Arial"/>
              <a:buNone/>
              <a:defRPr/>
            </a:pPr>
            <a:r>
              <a:rPr lang="fr-FR" dirty="0" smtClean="0"/>
              <a:t>	</a:t>
            </a:r>
            <a:r>
              <a:rPr lang="fr-FR" i="1" dirty="0"/>
              <a:t>A l’actif</a:t>
            </a:r>
          </a:p>
          <a:p>
            <a:pPr eaLnBrk="1" fontAlgn="auto" hangingPunct="1">
              <a:spcAft>
                <a:spcPts val="0"/>
              </a:spcAft>
              <a:buFont typeface="Arial"/>
              <a:buChar char="•"/>
              <a:defRPr/>
            </a:pPr>
            <a:r>
              <a:rPr lang="fr-FR" dirty="0" smtClean="0"/>
              <a:t>diminution </a:t>
            </a:r>
            <a:r>
              <a:rPr lang="fr-FR" dirty="0"/>
              <a:t>de la part des crédits</a:t>
            </a:r>
          </a:p>
          <a:p>
            <a:pPr eaLnBrk="1" fontAlgn="auto" hangingPunct="1">
              <a:spcAft>
                <a:spcPts val="0"/>
              </a:spcAft>
              <a:buFont typeface="Arial"/>
              <a:buChar char="•"/>
              <a:defRPr/>
            </a:pPr>
            <a:r>
              <a:rPr lang="fr-FR" dirty="0" smtClean="0"/>
              <a:t>augmentation </a:t>
            </a:r>
            <a:r>
              <a:rPr lang="fr-FR" dirty="0"/>
              <a:t>de la part des </a:t>
            </a:r>
            <a:r>
              <a:rPr lang="fr-FR" dirty="0" smtClean="0"/>
              <a:t>titres</a:t>
            </a:r>
            <a:endParaRPr lang="fr-FR" dirty="0"/>
          </a:p>
          <a:p>
            <a:pPr marL="0" indent="0" eaLnBrk="1" fontAlgn="auto" hangingPunct="1">
              <a:spcAft>
                <a:spcPts val="0"/>
              </a:spcAft>
              <a:buFont typeface="Arial"/>
              <a:buNone/>
              <a:defRPr/>
            </a:pPr>
            <a:r>
              <a:rPr lang="fr-FR" i="1" dirty="0" smtClean="0"/>
              <a:t>	Au passif</a:t>
            </a:r>
          </a:p>
          <a:p>
            <a:pPr eaLnBrk="1" fontAlgn="auto" hangingPunct="1">
              <a:spcAft>
                <a:spcPts val="0"/>
              </a:spcAft>
              <a:buFont typeface="Arial"/>
              <a:buChar char="•"/>
              <a:defRPr/>
            </a:pPr>
            <a:r>
              <a:rPr lang="fr-FR" sz="3100" dirty="0" smtClean="0"/>
              <a:t>augmentation de la part des dettes de marché</a:t>
            </a:r>
          </a:p>
          <a:p>
            <a:pPr eaLnBrk="1" fontAlgn="auto" hangingPunct="1">
              <a:spcAft>
                <a:spcPts val="0"/>
              </a:spcAft>
              <a:buFont typeface="Arial"/>
              <a:buChar char="•"/>
              <a:defRPr/>
            </a:pPr>
            <a:r>
              <a:rPr lang="fr-FR" sz="3100" dirty="0" smtClean="0"/>
              <a:t>diminution de la part des dépôts</a:t>
            </a:r>
          </a:p>
          <a:p>
            <a:pPr marL="0" indent="0" eaLnBrk="1" fontAlgn="auto" hangingPunct="1">
              <a:spcAft>
                <a:spcPts val="0"/>
              </a:spcAft>
              <a:buFont typeface="Arial"/>
              <a:buNone/>
              <a:defRPr/>
            </a:pPr>
            <a:r>
              <a:rPr lang="fr-FR" dirty="0" smtClean="0"/>
              <a:t>	</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t>Incidence de Bâle 3 sur le financement de </a:t>
            </a:r>
            <a:r>
              <a:rPr lang="fr-FR" dirty="0" smtClean="0"/>
              <a:t>l’économie (suite)</a:t>
            </a:r>
            <a:endParaRPr lang="fr-FR" dirty="0"/>
          </a:p>
        </p:txBody>
      </p:sp>
      <p:sp>
        <p:nvSpPr>
          <p:cNvPr id="3" name="Espace réservé du contenu 2"/>
          <p:cNvSpPr>
            <a:spLocks noGrp="1"/>
          </p:cNvSpPr>
          <p:nvPr>
            <p:ph idx="1"/>
          </p:nvPr>
        </p:nvSpPr>
        <p:spPr>
          <a:xfrm>
            <a:off x="457200" y="1600200"/>
            <a:ext cx="8229600" cy="4938713"/>
          </a:xfrm>
        </p:spPr>
        <p:txBody>
          <a:bodyPr rtlCol="0">
            <a:normAutofit fontScale="92500" lnSpcReduction="10000"/>
          </a:bodyPr>
          <a:lstStyle/>
          <a:p>
            <a:pPr marL="514350" indent="-457200" eaLnBrk="1" fontAlgn="auto" hangingPunct="1">
              <a:spcAft>
                <a:spcPts val="0"/>
              </a:spcAft>
              <a:buFont typeface="Arial"/>
              <a:buChar char="•"/>
              <a:defRPr/>
            </a:pPr>
            <a:r>
              <a:rPr lang="fr-FR" dirty="0" smtClean="0"/>
              <a:t>Mais ces </a:t>
            </a:r>
            <a:r>
              <a:rPr lang="fr-FR" dirty="0"/>
              <a:t>pronostics reposent sur des hypothèses très contestables, voire </a:t>
            </a:r>
            <a:r>
              <a:rPr lang="fr-FR" dirty="0" smtClean="0"/>
              <a:t>fausses, telles que </a:t>
            </a:r>
            <a:r>
              <a:rPr lang="fr-FR" dirty="0"/>
              <a:t>:</a:t>
            </a:r>
          </a:p>
          <a:p>
            <a:pPr marL="914400" lvl="1" indent="-457200" eaLnBrk="1" fontAlgn="auto" hangingPunct="1">
              <a:spcAft>
                <a:spcPts val="0"/>
              </a:spcAft>
              <a:buFont typeface="Arial"/>
              <a:buChar char="–"/>
              <a:defRPr/>
            </a:pPr>
            <a:r>
              <a:rPr lang="fr-FR" dirty="0"/>
              <a:t>Le coût des fonds propres va augmenter</a:t>
            </a:r>
          </a:p>
          <a:p>
            <a:pPr marL="914400" lvl="1" indent="-457200" eaLnBrk="1" fontAlgn="auto" hangingPunct="1">
              <a:spcAft>
                <a:spcPts val="0"/>
              </a:spcAft>
              <a:buFont typeface="Arial"/>
              <a:buChar char="–"/>
              <a:defRPr/>
            </a:pPr>
            <a:r>
              <a:rPr lang="fr-FR" dirty="0"/>
              <a:t>Les banques ne pourront pas émettre de nouvelles actions et ne pourront que se désendetter donc restreindre leur activité</a:t>
            </a:r>
          </a:p>
          <a:p>
            <a:pPr marL="914400" lvl="1" indent="-457200" eaLnBrk="1" fontAlgn="auto" hangingPunct="1">
              <a:spcAft>
                <a:spcPts val="0"/>
              </a:spcAft>
              <a:buFont typeface="Arial"/>
              <a:buChar char="–"/>
              <a:defRPr/>
            </a:pPr>
            <a:r>
              <a:rPr lang="fr-FR" dirty="0"/>
              <a:t>Les banques ne pourront pas mettre de profits en réserve</a:t>
            </a:r>
          </a:p>
          <a:p>
            <a:pPr marL="914400" lvl="1" indent="-457200" eaLnBrk="1" fontAlgn="auto" hangingPunct="1">
              <a:spcAft>
                <a:spcPts val="0"/>
              </a:spcAft>
              <a:buFont typeface="Arial"/>
              <a:buChar char="–"/>
              <a:defRPr/>
            </a:pPr>
            <a:r>
              <a:rPr lang="fr-FR" dirty="0"/>
              <a:t>Pas de suspension des versements de dividendes</a:t>
            </a:r>
          </a:p>
          <a:p>
            <a:pPr marL="914400" lvl="1" indent="-457200" eaLnBrk="1" fontAlgn="auto" hangingPunct="1">
              <a:spcAft>
                <a:spcPts val="0"/>
              </a:spcAft>
              <a:buFont typeface="Arial"/>
              <a:buChar char="–"/>
              <a:defRPr/>
            </a:pPr>
            <a:r>
              <a:rPr lang="fr-FR" dirty="0"/>
              <a:t>Les risques que les banques ne pourront plus prendre seront pris par d’autres</a:t>
            </a:r>
          </a:p>
          <a:p>
            <a:pPr eaLnBrk="1" fontAlgn="auto" hangingPunct="1">
              <a:spcAft>
                <a:spcPts val="0"/>
              </a:spcAft>
              <a:buFont typeface="Arial"/>
              <a:buChar char="•"/>
              <a:defRPr/>
            </a:pP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t>Incidence de Bâle 3 sur le financement de l’économie (suite)</a:t>
            </a:r>
          </a:p>
        </p:txBody>
      </p:sp>
      <p:sp>
        <p:nvSpPr>
          <p:cNvPr id="54274" name="Espace réservé du contenu 2"/>
          <p:cNvSpPr>
            <a:spLocks noGrp="1"/>
          </p:cNvSpPr>
          <p:nvPr>
            <p:ph idx="1"/>
          </p:nvPr>
        </p:nvSpPr>
        <p:spPr/>
        <p:txBody>
          <a:bodyPr/>
          <a:lstStyle/>
          <a:p>
            <a:pPr eaLnBrk="1" hangingPunct="1">
              <a:lnSpc>
                <a:spcPct val="90000"/>
              </a:lnSpc>
            </a:pPr>
            <a:r>
              <a:rPr lang="fr-FR" sz="3000" smtClean="0"/>
              <a:t>Beaucoup plus sérieuses, les études d’impact réalisées par le Comité de Bâle montrent au contraire que les ajustements se font sans trop de problème (cf. celle de mars 2013 à partir de données de juin 2012) </a:t>
            </a:r>
            <a:r>
              <a:rPr lang="fr-FR" sz="3000" smtClean="0">
                <a:hlinkClick r:id="rId2"/>
              </a:rPr>
              <a:t>http://www.bis.org/publ/bcbs243.</a:t>
            </a:r>
            <a:r>
              <a:rPr lang="fr-FR" sz="3000" smtClean="0"/>
              <a:t>htm :</a:t>
            </a:r>
          </a:p>
          <a:p>
            <a:pPr lvl="1" eaLnBrk="1" hangingPunct="1">
              <a:lnSpc>
                <a:spcPct val="90000"/>
              </a:lnSpc>
            </a:pPr>
            <a:r>
              <a:rPr lang="fr-FR" sz="2600" smtClean="0"/>
              <a:t>CET1 moyen des grandes banques (G1) = 8,5% (&gt;4,5% exigés)</a:t>
            </a:r>
          </a:p>
          <a:p>
            <a:pPr lvl="1" eaLnBrk="1" hangingPunct="1">
              <a:lnSpc>
                <a:spcPct val="90000"/>
              </a:lnSpc>
            </a:pPr>
            <a:r>
              <a:rPr lang="fr-FR" sz="2600" smtClean="0"/>
              <a:t>CET1 moyen des petites banques (G2) = 9% (&gt;4,5% exigés)</a:t>
            </a:r>
          </a:p>
          <a:p>
            <a:pPr lvl="1" eaLnBrk="1" hangingPunct="1">
              <a:lnSpc>
                <a:spcPct val="90000"/>
              </a:lnSpc>
              <a:buFont typeface="Arial" charset="0"/>
              <a:buNone/>
            </a:pPr>
            <a:endParaRPr lang="fr-FR" sz="2600" smtClean="0"/>
          </a:p>
          <a:p>
            <a:pPr lvl="1" eaLnBrk="1" hangingPunct="1">
              <a:lnSpc>
                <a:spcPct val="90000"/>
              </a:lnSpc>
            </a:pPr>
            <a:endParaRPr lang="fr-FR" sz="2600" smtClean="0"/>
          </a:p>
          <a:p>
            <a:pPr eaLnBrk="1" hangingPunct="1">
              <a:lnSpc>
                <a:spcPct val="90000"/>
              </a:lnSpc>
            </a:pPr>
            <a:endParaRPr lang="fr-FR" sz="3000" smtClean="0"/>
          </a:p>
          <a:p>
            <a:pPr eaLnBrk="1" hangingPunct="1">
              <a:lnSpc>
                <a:spcPct val="90000"/>
              </a:lnSpc>
            </a:pPr>
            <a:endParaRPr lang="fr-FR" sz="3000" smtClean="0"/>
          </a:p>
          <a:p>
            <a:pPr eaLnBrk="1" hangingPunct="1">
              <a:lnSpc>
                <a:spcPct val="90000"/>
              </a:lnSpc>
            </a:pPr>
            <a:endParaRPr lang="fr-FR" sz="30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t>Incidence de Bâle 3 sur le financement de l’économie (suite)</a:t>
            </a:r>
          </a:p>
        </p:txBody>
      </p:sp>
      <p:sp>
        <p:nvSpPr>
          <p:cNvPr id="3" name="Espace réservé du contenu 2"/>
          <p:cNvSpPr>
            <a:spLocks noGrp="1"/>
          </p:cNvSpPr>
          <p:nvPr>
            <p:ph idx="1"/>
          </p:nvPr>
        </p:nvSpPr>
        <p:spPr>
          <a:xfrm>
            <a:off x="457200" y="1600200"/>
            <a:ext cx="8229600" cy="5257800"/>
          </a:xfrm>
        </p:spPr>
        <p:txBody>
          <a:bodyPr rtlCol="0">
            <a:normAutofit fontScale="77500" lnSpcReduction="20000"/>
          </a:bodyPr>
          <a:lstStyle/>
          <a:p>
            <a:pPr eaLnBrk="1" fontAlgn="auto" hangingPunct="1">
              <a:spcAft>
                <a:spcPts val="0"/>
              </a:spcAft>
              <a:buFont typeface="Arial"/>
              <a:buChar char="•"/>
              <a:defRPr/>
            </a:pPr>
            <a:r>
              <a:rPr lang="fr-FR" dirty="0" smtClean="0"/>
              <a:t>Pour les grandes banques (G1 dont le CT1&gt;3 mds d’euros)</a:t>
            </a:r>
          </a:p>
          <a:p>
            <a:pPr lvl="1" eaLnBrk="1" fontAlgn="auto" hangingPunct="1">
              <a:spcAft>
                <a:spcPts val="0"/>
              </a:spcAft>
              <a:buFont typeface="Arial"/>
              <a:buChar char="–"/>
              <a:defRPr/>
            </a:pPr>
            <a:r>
              <a:rPr lang="fr-FR" sz="2600" dirty="0" smtClean="0"/>
              <a:t>manquent 3,7 </a:t>
            </a:r>
            <a:r>
              <a:rPr lang="fr-FR" sz="2600" dirty="0"/>
              <a:t>mds </a:t>
            </a:r>
            <a:r>
              <a:rPr lang="fr-FR" sz="2600" dirty="0" smtClean="0"/>
              <a:t>d’euros de </a:t>
            </a:r>
            <a:r>
              <a:rPr lang="fr-FR" sz="2600" dirty="0"/>
              <a:t>FP pour que toutes </a:t>
            </a:r>
            <a:r>
              <a:rPr lang="fr-FR" sz="2600" dirty="0" smtClean="0"/>
              <a:t>satisfassent </a:t>
            </a:r>
            <a:r>
              <a:rPr lang="fr-FR" sz="2600" dirty="0"/>
              <a:t>l’exigence de 4,5% et </a:t>
            </a:r>
            <a:r>
              <a:rPr lang="fr-FR" sz="2600" dirty="0" smtClean="0"/>
              <a:t>208,2 </a:t>
            </a:r>
            <a:r>
              <a:rPr lang="fr-FR" sz="2600" dirty="0"/>
              <a:t>mds de FP pour que toutes respectent l’exigence de 7%</a:t>
            </a:r>
          </a:p>
          <a:p>
            <a:pPr lvl="1" eaLnBrk="1" fontAlgn="auto" hangingPunct="1">
              <a:spcAft>
                <a:spcPts val="0"/>
              </a:spcAft>
              <a:buFont typeface="Arial"/>
              <a:buChar char="–"/>
              <a:defRPr/>
            </a:pPr>
            <a:r>
              <a:rPr lang="fr-FR" sz="2600" dirty="0"/>
              <a:t>à comparer aux </a:t>
            </a:r>
            <a:r>
              <a:rPr lang="fr-FR" sz="2600" b="1" dirty="0" smtClean="0"/>
              <a:t>379,6 </a:t>
            </a:r>
            <a:r>
              <a:rPr lang="fr-FR" sz="2600" b="1" dirty="0"/>
              <a:t>mds de profits </a:t>
            </a:r>
            <a:r>
              <a:rPr lang="fr-FR" sz="2600" dirty="0"/>
              <a:t>des banques du G1 </a:t>
            </a:r>
            <a:r>
              <a:rPr lang="fr-FR" sz="2600" dirty="0" smtClean="0"/>
              <a:t>entre juin 2011 et juillet 2012.</a:t>
            </a:r>
            <a:endParaRPr lang="fr-FR" sz="2600" dirty="0"/>
          </a:p>
          <a:p>
            <a:pPr eaLnBrk="1" fontAlgn="auto" hangingPunct="1">
              <a:spcAft>
                <a:spcPts val="0"/>
              </a:spcAft>
              <a:buFont typeface="Arial"/>
              <a:buChar char="•"/>
              <a:defRPr/>
            </a:pPr>
            <a:r>
              <a:rPr lang="fr-FR" dirty="0" smtClean="0"/>
              <a:t>Pour les petites </a:t>
            </a:r>
            <a:r>
              <a:rPr lang="fr-FR" dirty="0"/>
              <a:t>banques (</a:t>
            </a:r>
            <a:r>
              <a:rPr lang="fr-FR" dirty="0" smtClean="0"/>
              <a:t>G2 </a:t>
            </a:r>
            <a:r>
              <a:rPr lang="fr-FR" dirty="0"/>
              <a:t>dont le </a:t>
            </a:r>
            <a:r>
              <a:rPr lang="fr-FR" dirty="0" smtClean="0"/>
              <a:t>CT1&lt;3 </a:t>
            </a:r>
            <a:r>
              <a:rPr lang="fr-FR" dirty="0"/>
              <a:t>mds d’euros</a:t>
            </a:r>
            <a:r>
              <a:rPr lang="fr-FR" dirty="0" smtClean="0"/>
              <a:t>) </a:t>
            </a:r>
          </a:p>
          <a:p>
            <a:pPr lvl="1" eaLnBrk="1" fontAlgn="auto" hangingPunct="1">
              <a:spcAft>
                <a:spcPts val="0"/>
              </a:spcAft>
              <a:buFont typeface="Arial"/>
              <a:buChar char="–"/>
              <a:defRPr/>
            </a:pPr>
            <a:r>
              <a:rPr lang="fr-FR" sz="2600" dirty="0" smtClean="0"/>
              <a:t>manquent 4,8 </a:t>
            </a:r>
            <a:r>
              <a:rPr lang="fr-FR" sz="2600" dirty="0"/>
              <a:t>mds de FP pour que toutes </a:t>
            </a:r>
            <a:r>
              <a:rPr lang="fr-FR" sz="2600" dirty="0" smtClean="0"/>
              <a:t>satisfassent </a:t>
            </a:r>
            <a:r>
              <a:rPr lang="fr-FR" sz="2600" dirty="0"/>
              <a:t>l’exigence de 4,5% et </a:t>
            </a:r>
            <a:r>
              <a:rPr lang="fr-FR" sz="2600" dirty="0" smtClean="0"/>
              <a:t>16 </a:t>
            </a:r>
            <a:r>
              <a:rPr lang="fr-FR" sz="2600" dirty="0"/>
              <a:t>mds de FP pour que toutes respectent l’exigence de 7%</a:t>
            </a:r>
          </a:p>
          <a:p>
            <a:pPr lvl="1" eaLnBrk="1" fontAlgn="auto" hangingPunct="1">
              <a:spcAft>
                <a:spcPts val="0"/>
              </a:spcAft>
              <a:buFont typeface="Arial"/>
              <a:buChar char="–"/>
              <a:defRPr/>
            </a:pPr>
            <a:r>
              <a:rPr lang="fr-FR" sz="2600" dirty="0"/>
              <a:t>à comparer aux </a:t>
            </a:r>
            <a:r>
              <a:rPr lang="fr-FR" sz="2600" b="1" dirty="0" smtClean="0"/>
              <a:t>22,9 </a:t>
            </a:r>
            <a:r>
              <a:rPr lang="fr-FR" sz="2600" b="1" dirty="0"/>
              <a:t>mds de profits </a:t>
            </a:r>
            <a:r>
              <a:rPr lang="fr-FR" sz="2600" dirty="0"/>
              <a:t>des banques du G2 entre juin 2011 et juillet 2012.</a:t>
            </a:r>
          </a:p>
          <a:p>
            <a:pPr eaLnBrk="1" fontAlgn="auto" hangingPunct="1">
              <a:spcAft>
                <a:spcPts val="0"/>
              </a:spcAft>
              <a:buFont typeface="Arial"/>
              <a:buChar char="•"/>
              <a:defRPr/>
            </a:pPr>
            <a:r>
              <a:rPr lang="fr-FR" dirty="0" smtClean="0"/>
              <a:t>Ratios de liquidité (cf. étude précédente avant la redéfinition plus souple du LCR)</a:t>
            </a:r>
          </a:p>
          <a:p>
            <a:pPr lvl="1" eaLnBrk="1" fontAlgn="auto" hangingPunct="1">
              <a:spcAft>
                <a:spcPts val="0"/>
              </a:spcAft>
              <a:buFont typeface="Arial"/>
              <a:buChar char="–"/>
              <a:defRPr/>
            </a:pPr>
            <a:r>
              <a:rPr lang="fr-FR" dirty="0" smtClean="0"/>
              <a:t>LCR </a:t>
            </a:r>
            <a:r>
              <a:rPr lang="fr-FR" dirty="0"/>
              <a:t>: 91% pour les banques du G1 et 98% pour les banques du G2 (application en 2015)</a:t>
            </a:r>
          </a:p>
          <a:p>
            <a:pPr lvl="1" eaLnBrk="1" fontAlgn="auto" hangingPunct="1">
              <a:spcAft>
                <a:spcPts val="0"/>
              </a:spcAft>
              <a:buFont typeface="Arial"/>
              <a:buChar char="–"/>
              <a:defRPr/>
            </a:pPr>
            <a:r>
              <a:rPr lang="fr-FR" dirty="0"/>
              <a:t>NSFR : 98% pour les banques du G1 et 95% pour les banques du G2 (application en 2018)</a:t>
            </a:r>
          </a:p>
          <a:p>
            <a:pPr eaLnBrk="1" fontAlgn="auto" hangingPunct="1">
              <a:spcAft>
                <a:spcPts val="0"/>
              </a:spcAft>
              <a:buFont typeface="Arial"/>
              <a:buChar char="•"/>
              <a:defRPr/>
            </a:pP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re 1"/>
          <p:cNvSpPr>
            <a:spLocks noGrp="1"/>
          </p:cNvSpPr>
          <p:nvPr>
            <p:ph type="title"/>
          </p:nvPr>
        </p:nvSpPr>
        <p:spPr/>
        <p:txBody>
          <a:bodyPr/>
          <a:lstStyle/>
          <a:p>
            <a:pPr eaLnBrk="1" hangingPunct="1"/>
            <a:r>
              <a:rPr lang="fr-FR" sz="4000" smtClean="0"/>
              <a:t>Que faudrait-il pour changer </a:t>
            </a:r>
            <a:br>
              <a:rPr lang="fr-FR" sz="4000" smtClean="0"/>
            </a:br>
            <a:r>
              <a:rPr lang="fr-FR" sz="4000" smtClean="0"/>
              <a:t>la donne  ?</a:t>
            </a:r>
          </a:p>
        </p:txBody>
      </p:sp>
      <p:sp>
        <p:nvSpPr>
          <p:cNvPr id="56322" name="Espace réservé du contenu 2"/>
          <p:cNvSpPr>
            <a:spLocks noGrp="1"/>
          </p:cNvSpPr>
          <p:nvPr>
            <p:ph idx="1"/>
          </p:nvPr>
        </p:nvSpPr>
        <p:spPr/>
        <p:txBody>
          <a:bodyPr/>
          <a:lstStyle/>
          <a:p>
            <a:pPr eaLnBrk="1" hangingPunct="1"/>
            <a:r>
              <a:rPr lang="fr-FR" smtClean="0"/>
              <a:t>Des exigences plus strictes : A &amp; H préconisent un ratio de levier de 20 à 30% !</a:t>
            </a:r>
          </a:p>
          <a:p>
            <a:pPr eaLnBrk="1" hangingPunct="1"/>
            <a:r>
              <a:rPr lang="fr-FR" smtClean="0"/>
              <a:t>Du « macroprudentiel »: une surveillance globale des cycles du crédit et des prix d’actifs</a:t>
            </a:r>
          </a:p>
          <a:p>
            <a:pPr eaLnBrk="1" hangingPunct="1"/>
            <a:r>
              <a:rPr lang="fr-FR" smtClean="0"/>
              <a:t>Une taxation des activités risquées plutôt qu’une séparation</a:t>
            </a:r>
          </a:p>
          <a:p>
            <a:pPr eaLnBrk="1" hangingPunct="1"/>
            <a:r>
              <a:rPr lang="fr-FR" smtClean="0"/>
              <a:t>Du Bail-in !</a:t>
            </a:r>
          </a:p>
          <a:p>
            <a:pPr eaLnBrk="1" hangingPunct="1"/>
            <a:r>
              <a:rPr lang="fr-FR" smtClean="0"/>
              <a:t>Une union bancaire </a:t>
            </a:r>
            <a:r>
              <a:rPr lang="fr-FR" b="1" smtClean="0"/>
              <a:t>et</a:t>
            </a:r>
            <a:r>
              <a:rPr lang="fr-FR" smtClean="0"/>
              <a:t> budgétaire européenne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title"/>
          </p:nvPr>
        </p:nvSpPr>
        <p:spPr/>
        <p:txBody>
          <a:bodyPr/>
          <a:lstStyle/>
          <a:p>
            <a:pPr eaLnBrk="1" hangingPunct="1"/>
            <a:r>
              <a:rPr lang="fr-FR" smtClean="0"/>
              <a:t>Pour aller plus loin</a:t>
            </a:r>
          </a:p>
        </p:txBody>
      </p:sp>
      <p:sp>
        <p:nvSpPr>
          <p:cNvPr id="57346" name="Espace réservé du contenu 2"/>
          <p:cNvSpPr>
            <a:spLocks noGrp="1"/>
          </p:cNvSpPr>
          <p:nvPr>
            <p:ph idx="1"/>
          </p:nvPr>
        </p:nvSpPr>
        <p:spPr>
          <a:xfrm>
            <a:off x="457200" y="1417638"/>
            <a:ext cx="8229600" cy="5160962"/>
          </a:xfrm>
        </p:spPr>
        <p:txBody>
          <a:bodyPr/>
          <a:lstStyle/>
          <a:p>
            <a:pPr eaLnBrk="1" hangingPunct="1">
              <a:lnSpc>
                <a:spcPct val="90000"/>
              </a:lnSpc>
            </a:pPr>
            <a:r>
              <a:rPr lang="fr-FR" smtClean="0"/>
              <a:t>Cahiers français n°375, La finance mise au pas?, 2013 (voir notamment « De Bâle 2 à Bâle 3: la nouvelle réglementation bancaire internationale »).</a:t>
            </a:r>
          </a:p>
          <a:p>
            <a:pPr eaLnBrk="1" hangingPunct="1">
              <a:lnSpc>
                <a:spcPct val="90000"/>
              </a:lnSpc>
            </a:pPr>
            <a:r>
              <a:rPr lang="fr-FR" smtClean="0"/>
              <a:t>Rapport CAE n°104 : « Le financement de l’économie dans le nouveau contexte réglementaire », déc. 2012.</a:t>
            </a:r>
          </a:p>
          <a:p>
            <a:pPr eaLnBrk="1" hangingPunct="1">
              <a:lnSpc>
                <a:spcPct val="90000"/>
              </a:lnSpc>
            </a:pPr>
            <a:r>
              <a:rPr lang="fr-FR" smtClean="0"/>
              <a:t>Anat Admati &amp; Martin Hellwig, </a:t>
            </a:r>
            <a:r>
              <a:rPr lang="fr-FR" i="1" smtClean="0"/>
              <a:t>The Bankers’ New Clothes. What’s Wrong with Banking and What to Do about It</a:t>
            </a:r>
            <a:r>
              <a:rPr lang="fr-FR" smtClean="0"/>
              <a:t> </a:t>
            </a:r>
            <a:r>
              <a:rPr lang="fr-FR" i="1" smtClean="0"/>
              <a:t>?</a:t>
            </a:r>
            <a:r>
              <a:rPr lang="fr-FR" smtClean="0"/>
              <a:t>, Princeton University Press, 2013.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Augmentation de l’actif bancaire</a:t>
            </a:r>
            <a:br>
              <a:rPr lang="fr-FR" dirty="0" smtClean="0"/>
            </a:br>
            <a:r>
              <a:rPr lang="fr-FR" dirty="0" smtClean="0"/>
              <a:t> en Europe</a:t>
            </a:r>
            <a:endParaRPr lang="fr-FR" dirty="0"/>
          </a:p>
        </p:txBody>
      </p:sp>
      <p:pic>
        <p:nvPicPr>
          <p:cNvPr id="17410" name="Picture 5"/>
          <p:cNvPicPr>
            <a:picLocks noGrp="1" noChangeArrowheads="1"/>
          </p:cNvPicPr>
          <p:nvPr>
            <p:ph idx="1"/>
          </p:nvPr>
        </p:nvPicPr>
        <p:blipFill>
          <a:blip r:embed="rId2"/>
          <a:srcRect l="-11502" r="-11502"/>
          <a:stretch>
            <a:fillRect/>
          </a:stretch>
        </p:blipFill>
        <p:spPr>
          <a:xfrm>
            <a:off x="457200" y="1612900"/>
            <a:ext cx="8229600" cy="4525963"/>
          </a:xfrm>
        </p:spPr>
      </p:pic>
      <p:sp>
        <p:nvSpPr>
          <p:cNvPr id="17411" name="ZoneTexte 2"/>
          <p:cNvSpPr txBox="1">
            <a:spLocks noChangeArrowheads="1"/>
          </p:cNvSpPr>
          <p:nvPr/>
        </p:nvSpPr>
        <p:spPr bwMode="auto">
          <a:xfrm>
            <a:off x="877888" y="6416675"/>
            <a:ext cx="4319587" cy="368300"/>
          </a:xfrm>
          <a:prstGeom prst="rect">
            <a:avLst/>
          </a:prstGeom>
          <a:noFill/>
          <a:ln w="9525">
            <a:noFill/>
            <a:miter lim="800000"/>
            <a:headEnd/>
            <a:tailEnd/>
          </a:ln>
        </p:spPr>
        <p:txBody>
          <a:bodyPr>
            <a:spAutoFit/>
          </a:bodyPr>
          <a:lstStyle/>
          <a:p>
            <a:r>
              <a:rPr lang="fr-FR">
                <a:latin typeface="Calibri" pitchFamily="34" charset="0"/>
              </a:rPr>
              <a:t>Source : Rapport Liikanen (2012)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eaLnBrk="1" hangingPunct="1"/>
            <a:r>
              <a:rPr lang="fr-FR" smtClean="0"/>
              <a:t>Banques françaises</a:t>
            </a:r>
          </a:p>
        </p:txBody>
      </p:sp>
      <p:pic>
        <p:nvPicPr>
          <p:cNvPr id="18434" name="Espace réservé du contenu 3"/>
          <p:cNvPicPr>
            <a:picLocks noGrp="1" noChangeAspect="1"/>
          </p:cNvPicPr>
          <p:nvPr>
            <p:ph idx="1"/>
          </p:nvPr>
        </p:nvPicPr>
        <p:blipFill>
          <a:blip r:embed="rId2"/>
          <a:srcRect l="15366" r="15366"/>
          <a:stretch>
            <a:fillRect/>
          </a:stretch>
        </p:blipFill>
        <p:spPr/>
      </p:pic>
      <p:sp>
        <p:nvSpPr>
          <p:cNvPr id="18435" name="ZoneTexte 4"/>
          <p:cNvSpPr txBox="1">
            <a:spLocks noChangeArrowheads="1"/>
          </p:cNvSpPr>
          <p:nvPr/>
        </p:nvSpPr>
        <p:spPr bwMode="auto">
          <a:xfrm>
            <a:off x="654050" y="6126163"/>
            <a:ext cx="8032750" cy="369887"/>
          </a:xfrm>
          <a:prstGeom prst="rect">
            <a:avLst/>
          </a:prstGeom>
          <a:noFill/>
          <a:ln w="9525">
            <a:noFill/>
            <a:miter lim="800000"/>
            <a:headEnd/>
            <a:tailEnd/>
          </a:ln>
        </p:spPr>
        <p:txBody>
          <a:bodyPr>
            <a:spAutoFit/>
          </a:bodyPr>
          <a:lstStyle/>
          <a:p>
            <a:r>
              <a:rPr lang="fr-FR" i="1">
                <a:latin typeface="Calibri" pitchFamily="34" charset="0"/>
              </a:rPr>
              <a:t>Source : les banques, acteurs de la globalisation financière, doc française (2006)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4"/>
          <p:cNvPicPr>
            <a:picLocks noChangeAspect="1"/>
          </p:cNvPicPr>
          <p:nvPr/>
        </p:nvPicPr>
        <p:blipFill>
          <a:blip r:embed="rId2"/>
          <a:srcRect/>
          <a:stretch>
            <a:fillRect/>
          </a:stretch>
        </p:blipFill>
        <p:spPr bwMode="auto">
          <a:xfrm>
            <a:off x="39688" y="3484563"/>
            <a:ext cx="8383587" cy="2711450"/>
          </a:xfrm>
          <a:prstGeom prst="rect">
            <a:avLst/>
          </a:prstGeom>
          <a:noFill/>
          <a:ln w="9525">
            <a:noFill/>
            <a:miter lim="800000"/>
            <a:headEnd/>
            <a:tailEnd/>
          </a:ln>
        </p:spPr>
      </p:pic>
      <p:pic>
        <p:nvPicPr>
          <p:cNvPr id="19458" name="Espace réservé du contenu 7"/>
          <p:cNvPicPr>
            <a:picLocks noGrp="1" noChangeAspect="1"/>
          </p:cNvPicPr>
          <p:nvPr>
            <p:ph idx="1"/>
          </p:nvPr>
        </p:nvPicPr>
        <p:blipFill>
          <a:blip r:embed="rId3"/>
          <a:srcRect t="-27277" b="-27277"/>
          <a:stretch>
            <a:fillRect/>
          </a:stretch>
        </p:blipFill>
        <p:spPr>
          <a:xfrm>
            <a:off x="247650" y="-428625"/>
            <a:ext cx="8229600" cy="4525963"/>
          </a:xfrm>
        </p:spPr>
      </p:pic>
      <p:pic>
        <p:nvPicPr>
          <p:cNvPr id="19459" name="Image 8"/>
          <p:cNvPicPr>
            <a:picLocks noChangeAspect="1"/>
          </p:cNvPicPr>
          <p:nvPr/>
        </p:nvPicPr>
        <p:blipFill>
          <a:blip r:embed="rId4"/>
          <a:srcRect/>
          <a:stretch>
            <a:fillRect/>
          </a:stretch>
        </p:blipFill>
        <p:spPr bwMode="auto">
          <a:xfrm>
            <a:off x="8364538" y="3417888"/>
            <a:ext cx="939800" cy="2740025"/>
          </a:xfrm>
          <a:prstGeom prst="rect">
            <a:avLst/>
          </a:prstGeom>
          <a:noFill/>
          <a:ln w="9525">
            <a:noFill/>
            <a:miter lim="800000"/>
            <a:headEnd/>
            <a:tailEnd/>
          </a:ln>
        </p:spPr>
      </p:pic>
      <p:sp>
        <p:nvSpPr>
          <p:cNvPr id="11" name="Ellipse 10"/>
          <p:cNvSpPr/>
          <p:nvPr/>
        </p:nvSpPr>
        <p:spPr>
          <a:xfrm>
            <a:off x="5249863" y="2894013"/>
            <a:ext cx="628650" cy="4191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Ellipse 11"/>
          <p:cNvSpPr/>
          <p:nvPr/>
        </p:nvSpPr>
        <p:spPr>
          <a:xfrm>
            <a:off x="7683500" y="2894013"/>
            <a:ext cx="628650" cy="4191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Ellipse 12"/>
          <p:cNvSpPr/>
          <p:nvPr/>
        </p:nvSpPr>
        <p:spPr>
          <a:xfrm>
            <a:off x="8675688" y="5853113"/>
            <a:ext cx="628650" cy="3429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Ellipse 13"/>
          <p:cNvSpPr/>
          <p:nvPr/>
        </p:nvSpPr>
        <p:spPr>
          <a:xfrm>
            <a:off x="7497763" y="5853113"/>
            <a:ext cx="628650" cy="4191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Ellipse 14"/>
          <p:cNvSpPr/>
          <p:nvPr/>
        </p:nvSpPr>
        <p:spPr>
          <a:xfrm>
            <a:off x="4773613" y="5853113"/>
            <a:ext cx="628650" cy="4191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465" name="ZoneTexte 16"/>
          <p:cNvSpPr txBox="1">
            <a:spLocks noChangeArrowheads="1"/>
          </p:cNvSpPr>
          <p:nvPr/>
        </p:nvSpPr>
        <p:spPr bwMode="auto">
          <a:xfrm>
            <a:off x="247650" y="6462713"/>
            <a:ext cx="3589338" cy="369887"/>
          </a:xfrm>
          <a:prstGeom prst="rect">
            <a:avLst/>
          </a:prstGeom>
          <a:noFill/>
          <a:ln w="9525">
            <a:noFill/>
            <a:miter lim="800000"/>
            <a:headEnd/>
            <a:tailEnd/>
          </a:ln>
        </p:spPr>
        <p:txBody>
          <a:bodyPr>
            <a:spAutoFit/>
          </a:bodyPr>
          <a:lstStyle/>
          <a:p>
            <a:r>
              <a:rPr lang="fr-FR" i="1">
                <a:latin typeface="Calibri" pitchFamily="34" charset="0"/>
              </a:rPr>
              <a:t>Source : extrait rapport Liikanen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pPr eaLnBrk="1" hangingPunct="1"/>
            <a:r>
              <a:rPr lang="fr-FR" smtClean="0"/>
              <a:t>Que traduisent ces évolutions ?</a:t>
            </a:r>
          </a:p>
        </p:txBody>
      </p:sp>
      <p:sp>
        <p:nvSpPr>
          <p:cNvPr id="3" name="Espace réservé du contenu 2"/>
          <p:cNvSpPr>
            <a:spLocks noGrp="1"/>
          </p:cNvSpPr>
          <p:nvPr>
            <p:ph idx="1"/>
          </p:nvPr>
        </p:nvSpPr>
        <p:spPr>
          <a:xfrm>
            <a:off x="457200" y="1417638"/>
            <a:ext cx="8445500" cy="5260975"/>
          </a:xfrm>
        </p:spPr>
        <p:txBody>
          <a:bodyPr rtlCol="0">
            <a:normAutofit lnSpcReduction="10000"/>
          </a:bodyPr>
          <a:lstStyle/>
          <a:p>
            <a:pPr eaLnBrk="1" fontAlgn="auto" hangingPunct="1">
              <a:spcAft>
                <a:spcPts val="0"/>
              </a:spcAft>
              <a:buFont typeface="Arial"/>
              <a:buChar char="•"/>
              <a:defRPr/>
            </a:pPr>
            <a:r>
              <a:rPr lang="fr-FR" dirty="0" smtClean="0"/>
              <a:t>Expansion du secteur bancaire</a:t>
            </a:r>
          </a:p>
          <a:p>
            <a:pPr eaLnBrk="1" fontAlgn="auto" hangingPunct="1">
              <a:spcAft>
                <a:spcPts val="0"/>
              </a:spcAft>
              <a:buFont typeface="Arial"/>
              <a:buChar char="•"/>
              <a:defRPr/>
            </a:pPr>
            <a:r>
              <a:rPr lang="fr-FR" dirty="0" smtClean="0"/>
              <a:t>Augmentation des activités de marché des banques</a:t>
            </a:r>
          </a:p>
          <a:p>
            <a:pPr eaLnBrk="1" fontAlgn="auto" hangingPunct="1">
              <a:spcAft>
                <a:spcPts val="0"/>
              </a:spcAft>
              <a:buFont typeface="Arial"/>
              <a:buChar char="•"/>
              <a:defRPr/>
            </a:pPr>
            <a:r>
              <a:rPr lang="fr-FR" dirty="0" smtClean="0"/>
              <a:t>Diminution de la part des crédits dans les bilans des banques </a:t>
            </a:r>
            <a:r>
              <a:rPr lang="fr-FR" b="1" dirty="0" smtClean="0"/>
              <a:t>mais augmentation en % du PIB*</a:t>
            </a:r>
          </a:p>
          <a:p>
            <a:pPr marL="0" indent="0" eaLnBrk="1" fontAlgn="auto" hangingPunct="1">
              <a:spcAft>
                <a:spcPts val="0"/>
              </a:spcAft>
              <a:buFont typeface="Arial"/>
              <a:buNone/>
              <a:defRPr/>
            </a:pPr>
            <a:r>
              <a:rPr lang="fr-FR" dirty="0" smtClean="0">
                <a:sym typeface="Wingdings"/>
              </a:rPr>
              <a:t> Essor des marchés 				essor des banques, </a:t>
            </a:r>
            <a:r>
              <a:rPr lang="fr-FR" b="1" dirty="0" smtClean="0">
                <a:sym typeface="Wingdings"/>
              </a:rPr>
              <a:t>pas de désintermédiation !</a:t>
            </a:r>
            <a:endParaRPr lang="fr-FR" b="1" dirty="0" smtClean="0"/>
          </a:p>
          <a:p>
            <a:pPr eaLnBrk="1" fontAlgn="auto" hangingPunct="1">
              <a:spcAft>
                <a:spcPts val="0"/>
              </a:spcAft>
              <a:buFont typeface="Arial"/>
              <a:buChar char="•"/>
              <a:defRPr/>
            </a:pPr>
            <a:r>
              <a:rPr lang="fr-FR" dirty="0" smtClean="0"/>
              <a:t>Augmentation de la dette des banques </a:t>
            </a:r>
          </a:p>
          <a:p>
            <a:pPr marL="0" indent="0" eaLnBrk="1" fontAlgn="auto" hangingPunct="1">
              <a:spcAft>
                <a:spcPts val="0"/>
              </a:spcAft>
              <a:buFont typeface="Arial"/>
              <a:buNone/>
              <a:defRPr/>
            </a:pPr>
            <a:r>
              <a:rPr lang="fr-FR" dirty="0" smtClean="0">
                <a:sym typeface="Wingdings"/>
              </a:rPr>
              <a:t> </a:t>
            </a:r>
            <a:r>
              <a:rPr lang="fr-FR" dirty="0" smtClean="0"/>
              <a:t>fragilisation de la structure financière des banques</a:t>
            </a:r>
          </a:p>
        </p:txBody>
      </p:sp>
      <p:cxnSp>
        <p:nvCxnSpPr>
          <p:cNvPr id="9" name="Connecteur droit avec flèche 8"/>
          <p:cNvCxnSpPr/>
          <p:nvPr/>
        </p:nvCxnSpPr>
        <p:spPr>
          <a:xfrm>
            <a:off x="4164013" y="4203700"/>
            <a:ext cx="1309687" cy="1270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pPr eaLnBrk="1" hangingPunct="1"/>
            <a:r>
              <a:rPr lang="fr-FR" smtClean="0"/>
              <a:t>*Crédit au secteur privé</a:t>
            </a:r>
          </a:p>
        </p:txBody>
      </p:sp>
      <p:pic>
        <p:nvPicPr>
          <p:cNvPr id="21506" name="Espace réservé du contenu 4"/>
          <p:cNvPicPr>
            <a:picLocks/>
          </p:cNvPicPr>
          <p:nvPr/>
        </p:nvPicPr>
        <p:blipFill>
          <a:blip r:embed="rId2"/>
          <a:srcRect t="1831" b="1831"/>
          <a:stretch>
            <a:fillRect/>
          </a:stretch>
        </p:blipFill>
        <p:spPr bwMode="auto">
          <a:xfrm>
            <a:off x="609600" y="1325563"/>
            <a:ext cx="7620000" cy="4800600"/>
          </a:xfrm>
          <a:prstGeom prst="rect">
            <a:avLst/>
          </a:prstGeom>
          <a:solidFill>
            <a:srgbClr val="CCFFCC"/>
          </a:solidFill>
          <a:ln w="9525">
            <a:noFill/>
            <a:miter lim="800000"/>
            <a:headEnd/>
            <a:tailEnd/>
          </a:ln>
        </p:spPr>
      </p:pic>
      <p:sp>
        <p:nvSpPr>
          <p:cNvPr id="21507" name="ZoneTexte 4"/>
          <p:cNvSpPr txBox="1">
            <a:spLocks noChangeArrowheads="1"/>
          </p:cNvSpPr>
          <p:nvPr/>
        </p:nvSpPr>
        <p:spPr bwMode="auto">
          <a:xfrm>
            <a:off x="538163" y="6329363"/>
            <a:ext cx="8270875" cy="646112"/>
          </a:xfrm>
          <a:prstGeom prst="rect">
            <a:avLst/>
          </a:prstGeom>
          <a:noFill/>
          <a:ln w="9525">
            <a:noFill/>
            <a:miter lim="800000"/>
            <a:headEnd/>
            <a:tailEnd/>
          </a:ln>
        </p:spPr>
        <p:txBody>
          <a:bodyPr>
            <a:spAutoFit/>
          </a:bodyPr>
          <a:lstStyle/>
          <a:p>
            <a:r>
              <a:rPr lang="fr-FR">
                <a:latin typeface="Calibri" pitchFamily="34" charset="0"/>
              </a:rPr>
              <a:t>Source : Economie mondiale 2013, coll. Repères, La Découverte</a:t>
            </a:r>
          </a:p>
          <a:p>
            <a:endParaRPr lang="fr-FR">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2414</TotalTime>
  <Words>2072</Words>
  <Application>Microsoft Macintosh PowerPoint</Application>
  <PresentationFormat>Affichage à l'écran (4:3)</PresentationFormat>
  <Paragraphs>236</Paragraphs>
  <Slides>44</Slides>
  <Notes>0</Notes>
  <HiddenSlides>0</HiddenSlides>
  <MMClips>0</MMClips>
  <ScaleCrop>false</ScaleCrop>
  <HeadingPairs>
    <vt:vector size="6" baseType="variant">
      <vt:variant>
        <vt:lpstr>Polices utilisées</vt:lpstr>
      </vt:variant>
      <vt:variant>
        <vt:i4>3</vt:i4>
      </vt:variant>
      <vt:variant>
        <vt:lpstr>Modèle de conception</vt:lpstr>
      </vt:variant>
      <vt:variant>
        <vt:i4>1</vt:i4>
      </vt:variant>
      <vt:variant>
        <vt:lpstr>Titres des diapositives</vt:lpstr>
      </vt:variant>
      <vt:variant>
        <vt:i4>44</vt:i4>
      </vt:variant>
    </vt:vector>
  </HeadingPairs>
  <TitlesOfParts>
    <vt:vector size="48" baseType="lpstr">
      <vt:lpstr>Arial</vt:lpstr>
      <vt:lpstr>Calibri</vt:lpstr>
      <vt:lpstr>Wingdings</vt:lpstr>
      <vt:lpstr>Thème Office</vt:lpstr>
      <vt:lpstr>JECO, Atelier Enseignants « Banques »</vt:lpstr>
      <vt:lpstr>Un livre indispensable pour comprendre les banques et débusquer les faux arguments des lobbies</vt:lpstr>
      <vt:lpstr>Le bilan d’une banque</vt:lpstr>
      <vt:lpstr>Qu’est-ce qui a changé au bilan des banques depuis « la mutation financière » ?</vt:lpstr>
      <vt:lpstr>Augmentation de l’actif bancaire  en Europe</vt:lpstr>
      <vt:lpstr>Banques françaises</vt:lpstr>
      <vt:lpstr>Diapositive 7</vt:lpstr>
      <vt:lpstr>Que traduisent ces évolutions ?</vt:lpstr>
      <vt:lpstr>*Crédit au secteur privé</vt:lpstr>
      <vt:lpstr>Zoom sur les fonds propres</vt:lpstr>
      <vt:lpstr>Exigence réglementaire de fonds propres</vt:lpstr>
      <vt:lpstr>Exemple</vt:lpstr>
      <vt:lpstr>2 risques majeurs</vt:lpstr>
      <vt:lpstr>Risque d’insolvabilité /  risque d’illiquidité</vt:lpstr>
      <vt:lpstr>Les ruées bancaires au cinéma</vt:lpstr>
      <vt:lpstr>La ruée Film (1932) de Frank Capra</vt:lpstr>
      <vt:lpstr>  La vie est belle  Film (1946) de Frank Capra  </vt:lpstr>
      <vt:lpstr>Mary Poppins Film (1964) de Robert Stevenson</vt:lpstr>
      <vt:lpstr>Les temps ont changé !</vt:lpstr>
      <vt:lpstr>Les bilans bancaires ont changé</vt:lpstr>
      <vt:lpstr>Comparons le bilan de deux banques dont le levier diffère</vt:lpstr>
      <vt:lpstr>Suite : Désendettement (Deleveraging)</vt:lpstr>
      <vt:lpstr>Suite : Désendettement (Deleveraging)</vt:lpstr>
      <vt:lpstr>Incidence du « deleveraging »</vt:lpstr>
      <vt:lpstr>Exigence réglementaire  de fonds propres</vt:lpstr>
      <vt:lpstr>Le régulateur et les banques jouent au « jeu du chat et de la souris »</vt:lpstr>
      <vt:lpstr>Mais entre Bâle 1 et Bâle 2 …</vt:lpstr>
      <vt:lpstr>De Bâle 1 à Bâle 2</vt:lpstr>
      <vt:lpstr>Bâle 2 (entrée en vigueur : 2007)</vt:lpstr>
      <vt:lpstr>Global Financial Stability Report, FMI (avril 2008)</vt:lpstr>
      <vt:lpstr>RWA/A</vt:lpstr>
      <vt:lpstr>Une contrainte réglementaire  qui ne mord pas</vt:lpstr>
      <vt:lpstr>« Fat cats »</vt:lpstr>
      <vt:lpstr>Pile les banques gagnent, face les contribuables perdent !</vt:lpstr>
      <vt:lpstr>Actif total des groupes bancaires (UE &amp; US, 2011 en % du PIB national)</vt:lpstr>
      <vt:lpstr>Les accords de Bâle 3  changent-ils la donne ?</vt:lpstr>
      <vt:lpstr>Bâle 3, c’est aussi</vt:lpstr>
      <vt:lpstr> A propos de Bâle III  “Basel: the mouse that did not roar” (Martin Wolf, 14 sept 2010, The Financial Times) </vt:lpstr>
      <vt:lpstr>Incidence de Bâle 3 sur le financement de l’économie</vt:lpstr>
      <vt:lpstr>Incidence de Bâle 3 sur le financement de l’économie (suite)</vt:lpstr>
      <vt:lpstr>Incidence de Bâle 3 sur le financement de l’économie (suite)</vt:lpstr>
      <vt:lpstr>Incidence de Bâle 3 sur le financement de l’économie (suite)</vt:lpstr>
      <vt:lpstr>Que faudrait-il pour changer  la donne  ?</vt:lpstr>
      <vt:lpstr>Pour aller plus loin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JECO, Atelier Enseignants Banques</dc:title>
  <dc:creator>Utilisateur</dc:creator>
  <cp:lastModifiedBy>achateau</cp:lastModifiedBy>
  <cp:revision>224</cp:revision>
  <dcterms:created xsi:type="dcterms:W3CDTF">2013-08-20T12:08:52Z</dcterms:created>
  <dcterms:modified xsi:type="dcterms:W3CDTF">2013-12-01T19:10:55Z</dcterms:modified>
</cp:coreProperties>
</file>