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30"/>
  </p:notesMasterIdLst>
  <p:handoutMasterIdLst>
    <p:handoutMasterId r:id="rId31"/>
  </p:handoutMasterIdLst>
  <p:sldIdLst>
    <p:sldId id="256" r:id="rId2"/>
    <p:sldId id="257" r:id="rId3"/>
    <p:sldId id="258" r:id="rId4"/>
    <p:sldId id="259" r:id="rId5"/>
    <p:sldId id="260" r:id="rId6"/>
    <p:sldId id="262" r:id="rId7"/>
    <p:sldId id="261" r:id="rId8"/>
    <p:sldId id="263" r:id="rId9"/>
    <p:sldId id="264" r:id="rId10"/>
    <p:sldId id="266" r:id="rId11"/>
    <p:sldId id="267" r:id="rId12"/>
    <p:sldId id="265" r:id="rId13"/>
    <p:sldId id="271" r:id="rId14"/>
    <p:sldId id="268" r:id="rId15"/>
    <p:sldId id="269" r:id="rId16"/>
    <p:sldId id="273" r:id="rId17"/>
    <p:sldId id="272" r:id="rId18"/>
    <p:sldId id="274" r:id="rId19"/>
    <p:sldId id="270" r:id="rId20"/>
    <p:sldId id="275" r:id="rId21"/>
    <p:sldId id="278" r:id="rId22"/>
    <p:sldId id="279" r:id="rId23"/>
    <p:sldId id="276" r:id="rId24"/>
    <p:sldId id="277" r:id="rId25"/>
    <p:sldId id="281" r:id="rId26"/>
    <p:sldId id="280" r:id="rId27"/>
    <p:sldId id="282" r:id="rId28"/>
    <p:sldId id="28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338" autoAdjust="0"/>
  </p:normalViewPr>
  <p:slideViewPr>
    <p:cSldViewPr snapToGrid="0" snapToObjects="1">
      <p:cViewPr varScale="1">
        <p:scale>
          <a:sx n="140" d="100"/>
          <a:sy n="140" d="100"/>
        </p:scale>
        <p:origin x="-23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1E1BF97-DD7B-004F-97A1-8EE7E6435DB7}" type="datetimeFigureOut">
              <a:rPr lang="fr-FR" smtClean="0"/>
              <a:t>10/11/12</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7800A68-1342-C841-9B5C-898B143069B1}" type="slidenum">
              <a:rPr lang="fr-FR" smtClean="0"/>
              <a:t>‹#›</a:t>
            </a:fld>
            <a:endParaRPr lang="fr-FR"/>
          </a:p>
        </p:txBody>
      </p:sp>
    </p:spTree>
    <p:extLst>
      <p:ext uri="{BB962C8B-B14F-4D97-AF65-F5344CB8AC3E}">
        <p14:creationId xmlns:p14="http://schemas.microsoft.com/office/powerpoint/2010/main" val="192781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9D4BED9-13F1-AB42-AA1F-BECCEF9A72C5}" type="datetimeFigureOut">
              <a:rPr lang="fr-FR" smtClean="0"/>
              <a:t>10/11/12</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26C1D1-98B0-F14C-BAF5-FA88878FC75A}" type="slidenum">
              <a:rPr lang="fr-FR" smtClean="0"/>
              <a:t>‹#›</a:t>
            </a:fld>
            <a:endParaRPr lang="fr-FR"/>
          </a:p>
        </p:txBody>
      </p:sp>
    </p:spTree>
    <p:extLst>
      <p:ext uri="{BB962C8B-B14F-4D97-AF65-F5344CB8AC3E}">
        <p14:creationId xmlns:p14="http://schemas.microsoft.com/office/powerpoint/2010/main" val="2012336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6E3C0997-DC83-4C4E-A469-B2903B40F0F0}" type="datetime1">
              <a:rPr lang="fr-FR" smtClean="0"/>
              <a:t>10/11/12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2039EB8-1DF3-9548-8DFB-6D6C25268E63}" type="datetime1">
              <a:rPr lang="fr-FR" smtClean="0"/>
              <a:t>10/11/12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CD4366A-576E-2940-B481-73E4D1DEE414}" type="datetime1">
              <a:rPr lang="fr-FR" smtClean="0"/>
              <a:t>10/11/12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83096F9-6B80-0C4E-A192-B51D4F659C12}" type="datetime1">
              <a:rPr lang="fr-FR" smtClean="0"/>
              <a:t>10/11/12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C3EE399-69BC-DB44-9BA7-1A793652A770}" type="datetime1">
              <a:rPr lang="fr-FR" smtClean="0"/>
              <a:t>10/11/12</a:t>
            </a:fld>
            <a:endParaRPr lang="en-US"/>
          </a:p>
        </p:txBody>
      </p:sp>
      <p:sp>
        <p:nvSpPr>
          <p:cNvPr id="5" name="Footer Placeholder 4"/>
          <p:cNvSpPr>
            <a:spLocks noGrp="1"/>
          </p:cNvSpPr>
          <p:nvPr>
            <p:ph type="ftr" sz="quarter" idx="11"/>
          </p:nvPr>
        </p:nvSpPr>
        <p:spPr/>
        <p:txBody>
          <a:bodyPr/>
          <a:lstStyle/>
          <a:p>
            <a:r>
              <a:rPr lang="pt-BR" smtClean="0"/>
              <a:t>JECO 2012 - C. Rodrigues</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9991A9-7CE0-BA49-9099-6F0A480D98D1}" type="datetime1">
              <a:rPr lang="fr-FR" smtClean="0"/>
              <a:t>10/11/12</a:t>
            </a:fld>
            <a:endParaRPr lang="en-US"/>
          </a:p>
        </p:txBody>
      </p:sp>
      <p:sp>
        <p:nvSpPr>
          <p:cNvPr id="6" name="Footer Placeholder 5"/>
          <p:cNvSpPr>
            <a:spLocks noGrp="1"/>
          </p:cNvSpPr>
          <p:nvPr>
            <p:ph type="ftr" sz="quarter" idx="11"/>
          </p:nvPr>
        </p:nvSpPr>
        <p:spPr/>
        <p:txBody>
          <a:bodyPr/>
          <a:lstStyle/>
          <a:p>
            <a:r>
              <a:rPr lang="pt-BR" smtClean="0"/>
              <a:t>JECO 2012 - C. Rodrigues</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17B743F-B98A-F746-B93D-E01F4B821F26}" type="datetime1">
              <a:rPr lang="fr-FR" smtClean="0"/>
              <a:t>10/11/12</a:t>
            </a:fld>
            <a:endParaRPr lang="en-US"/>
          </a:p>
        </p:txBody>
      </p:sp>
      <p:sp>
        <p:nvSpPr>
          <p:cNvPr id="8" name="Footer Placeholder 7"/>
          <p:cNvSpPr>
            <a:spLocks noGrp="1"/>
          </p:cNvSpPr>
          <p:nvPr>
            <p:ph type="ftr" sz="quarter" idx="11"/>
          </p:nvPr>
        </p:nvSpPr>
        <p:spPr/>
        <p:txBody>
          <a:bodyPr/>
          <a:lstStyle/>
          <a:p>
            <a:r>
              <a:rPr lang="pt-BR" smtClean="0"/>
              <a:t>JECO 2012 - C. Rodrigues</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FD5E29EB-D25C-994F-80D5-E3AD2FE68CF0}" type="datetime1">
              <a:rPr lang="fr-FR" smtClean="0"/>
              <a:t>10/11/12</a:t>
            </a:fld>
            <a:endParaRPr lang="en-US"/>
          </a:p>
        </p:txBody>
      </p:sp>
      <p:sp>
        <p:nvSpPr>
          <p:cNvPr id="4" name="Footer Placeholder 3"/>
          <p:cNvSpPr>
            <a:spLocks noGrp="1"/>
          </p:cNvSpPr>
          <p:nvPr>
            <p:ph type="ftr" sz="quarter" idx="11"/>
          </p:nvPr>
        </p:nvSpPr>
        <p:spPr/>
        <p:txBody>
          <a:bodyPr/>
          <a:lstStyle/>
          <a:p>
            <a:r>
              <a:rPr lang="pt-BR" smtClean="0"/>
              <a:t>JECO 2012 - C. Rodrigues</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8EA97-1987-A248-A016-5A289E6E2371}" type="datetime1">
              <a:rPr lang="fr-FR" smtClean="0"/>
              <a:t>10/11/12</a:t>
            </a:fld>
            <a:endParaRPr lang="en-US"/>
          </a:p>
        </p:txBody>
      </p:sp>
      <p:sp>
        <p:nvSpPr>
          <p:cNvPr id="3" name="Footer Placeholder 2"/>
          <p:cNvSpPr>
            <a:spLocks noGrp="1"/>
          </p:cNvSpPr>
          <p:nvPr>
            <p:ph type="ftr" sz="quarter" idx="11"/>
          </p:nvPr>
        </p:nvSpPr>
        <p:spPr/>
        <p:txBody>
          <a:bodyPr/>
          <a:lstStyle/>
          <a:p>
            <a:r>
              <a:rPr lang="pt-BR" smtClean="0"/>
              <a:t>JECO 2012 - C. Rodrigues</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30890B9-F056-9D48-86AA-E23A43A2F581}" type="datetime1">
              <a:rPr lang="fr-FR" smtClean="0"/>
              <a:t>10/11/12</a:t>
            </a:fld>
            <a:endParaRPr lang="en-US"/>
          </a:p>
        </p:txBody>
      </p:sp>
      <p:sp>
        <p:nvSpPr>
          <p:cNvPr id="6" name="Footer Placeholder 5"/>
          <p:cNvSpPr>
            <a:spLocks noGrp="1"/>
          </p:cNvSpPr>
          <p:nvPr>
            <p:ph type="ftr" sz="quarter" idx="11"/>
          </p:nvPr>
        </p:nvSpPr>
        <p:spPr/>
        <p:txBody>
          <a:bodyPr/>
          <a:lstStyle/>
          <a:p>
            <a:r>
              <a:rPr lang="pt-BR" smtClean="0"/>
              <a:t>JECO 2012 - C. Rodrigues</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Date Placeholder 7"/>
          <p:cNvSpPr>
            <a:spLocks noGrp="1"/>
          </p:cNvSpPr>
          <p:nvPr>
            <p:ph type="dt" sz="half" idx="10"/>
          </p:nvPr>
        </p:nvSpPr>
        <p:spPr/>
        <p:txBody>
          <a:bodyPr/>
          <a:lstStyle/>
          <a:p>
            <a:fld id="{E842A5A3-FEFC-F848-8B61-45A1073A995C}" type="datetime1">
              <a:rPr lang="fr-FR" smtClean="0"/>
              <a:t>10/11/12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r>
              <a:rPr lang="pt-BR" smtClean="0"/>
              <a:t>JECO 2012 - C. Rodrigues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pt-BR" smtClean="0"/>
              <a:t>JECO 2012 - C. Rodrigues</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6CDEB1B-FA93-BE4A-9FE0-7D74DA5B834F}" type="datetime1">
              <a:rPr lang="fr-FR" smtClean="0"/>
              <a:t>10/11/12</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riss.rodrigues@wanadoo.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education.gouv.fr/cid53321/mene1019767a.html"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hyperlink" Target="http://www.oxfam.org/fr/cultivons/policy/notre-terre-notre-vi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hyperlink" Target="http://www.oxfam.org/fr/cultivons/policy/notre-terre-notre-vi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t>Les défaillances de la régulation marchande</a:t>
            </a:r>
            <a:endParaRPr lang="fr-FR" sz="4400" dirty="0"/>
          </a:p>
        </p:txBody>
      </p:sp>
      <p:sp>
        <p:nvSpPr>
          <p:cNvPr id="3" name="Sous-titre 2"/>
          <p:cNvSpPr>
            <a:spLocks noGrp="1"/>
          </p:cNvSpPr>
          <p:nvPr>
            <p:ph type="subTitle" idx="1"/>
          </p:nvPr>
        </p:nvSpPr>
        <p:spPr/>
        <p:txBody>
          <a:bodyPr>
            <a:normAutofit lnSpcReduction="10000"/>
          </a:bodyPr>
          <a:lstStyle/>
          <a:p>
            <a:r>
              <a:rPr lang="fr-FR" dirty="0" smtClean="0"/>
              <a:t>JECO </a:t>
            </a:r>
            <a:r>
              <a:rPr lang="fr-FR" dirty="0" smtClean="0"/>
              <a:t>–</a:t>
            </a:r>
            <a:r>
              <a:rPr lang="fr-FR" dirty="0" smtClean="0"/>
              <a:t> Lyon 8 novembre 2012</a:t>
            </a:r>
          </a:p>
          <a:p>
            <a:r>
              <a:rPr lang="fr-FR" dirty="0" smtClean="0"/>
              <a:t>Christophe </a:t>
            </a:r>
            <a:r>
              <a:rPr lang="fr-FR" dirty="0" smtClean="0"/>
              <a:t>Rodrigues</a:t>
            </a:r>
          </a:p>
          <a:p>
            <a:r>
              <a:rPr lang="fr-FR" dirty="0">
                <a:hlinkClick r:id="rId2"/>
              </a:rPr>
              <a:t>k</a:t>
            </a:r>
            <a:r>
              <a:rPr lang="fr-FR" dirty="0" smtClean="0">
                <a:hlinkClick r:id="rId2"/>
              </a:rPr>
              <a:t>riss.rodrigues@wanadoo.fr</a:t>
            </a:r>
            <a:endParaRPr lang="fr-FR" dirty="0" smtClean="0"/>
          </a:p>
          <a:p>
            <a:endParaRPr lang="fr-FR" dirty="0" smtClean="0"/>
          </a:p>
          <a:p>
            <a:endParaRPr lang="fr-FR" dirty="0"/>
          </a:p>
        </p:txBody>
      </p:sp>
    </p:spTree>
    <p:extLst>
      <p:ext uri="{BB962C8B-B14F-4D97-AF65-F5344CB8AC3E}">
        <p14:creationId xmlns:p14="http://schemas.microsoft.com/office/powerpoint/2010/main" val="2975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publics européens : un point de vue</a:t>
            </a:r>
            <a:endParaRPr lang="fr-FR" sz="3200" dirty="0"/>
          </a:p>
        </p:txBody>
      </p:sp>
      <p:sp>
        <p:nvSpPr>
          <p:cNvPr id="5" name="Espace réservé du contenu 4"/>
          <p:cNvSpPr>
            <a:spLocks noGrp="1"/>
          </p:cNvSpPr>
          <p:nvPr>
            <p:ph idx="1"/>
          </p:nvPr>
        </p:nvSpPr>
        <p:spPr/>
        <p:txBody>
          <a:bodyPr>
            <a:normAutofit fontScale="92500" lnSpcReduction="20000"/>
          </a:bodyPr>
          <a:lstStyle/>
          <a:p>
            <a:pPr algn="just"/>
            <a:r>
              <a:rPr lang="fr-FR" dirty="0" smtClean="0"/>
              <a:t>« Il </a:t>
            </a:r>
            <a:r>
              <a:rPr lang="fr-FR" dirty="0"/>
              <a:t>existe </a:t>
            </a:r>
            <a:r>
              <a:rPr lang="fr-FR" dirty="0" smtClean="0"/>
              <a:t>quantité́ </a:t>
            </a:r>
            <a:r>
              <a:rPr lang="fr-FR" dirty="0"/>
              <a:t>d’autres biens publics </a:t>
            </a:r>
            <a:r>
              <a:rPr lang="fr-FR" dirty="0" smtClean="0"/>
              <a:t>européens </a:t>
            </a:r>
            <a:r>
              <a:rPr lang="fr-FR" dirty="0"/>
              <a:t>: la </a:t>
            </a:r>
            <a:r>
              <a:rPr lang="fr-FR" dirty="0" smtClean="0"/>
              <a:t>stabilité́ macroéconomique, </a:t>
            </a:r>
            <a:r>
              <a:rPr lang="fr-FR" dirty="0"/>
              <a:t>le plein emploi, la </a:t>
            </a:r>
            <a:r>
              <a:rPr lang="fr-FR" dirty="0" smtClean="0"/>
              <a:t>cohésion </a:t>
            </a:r>
            <a:r>
              <a:rPr lang="fr-FR" dirty="0"/>
              <a:t>territoriale, le </a:t>
            </a:r>
            <a:r>
              <a:rPr lang="fr-FR" dirty="0" smtClean="0"/>
              <a:t>progrès </a:t>
            </a:r>
            <a:r>
              <a:rPr lang="fr-FR" dirty="0"/>
              <a:t>de la connaissance et de sa transmission, la protection de l’environnement, tant naturel qu’humain (qui </a:t>
            </a:r>
            <a:r>
              <a:rPr lang="fr-FR" dirty="0" smtClean="0"/>
              <a:t>préside </a:t>
            </a:r>
            <a:r>
              <a:rPr lang="fr-FR" dirty="0"/>
              <a:t>à la notion de </a:t>
            </a:r>
            <a:r>
              <a:rPr lang="fr-FR" dirty="0" smtClean="0"/>
              <a:t>développement </a:t>
            </a:r>
            <a:r>
              <a:rPr lang="fr-FR" dirty="0"/>
              <a:t>durable), la </a:t>
            </a:r>
            <a:r>
              <a:rPr lang="fr-FR" dirty="0" smtClean="0"/>
              <a:t>mobilité́</a:t>
            </a:r>
            <a:r>
              <a:rPr lang="fr-FR" dirty="0"/>
              <a:t>, l’</a:t>
            </a:r>
            <a:r>
              <a:rPr lang="fr-FR" dirty="0" err="1"/>
              <a:t>indépendance</a:t>
            </a:r>
            <a:r>
              <a:rPr lang="fr-FR" dirty="0"/>
              <a:t> </a:t>
            </a:r>
            <a:r>
              <a:rPr lang="fr-FR" dirty="0" smtClean="0"/>
              <a:t>énergétique </a:t>
            </a:r>
            <a:r>
              <a:rPr lang="fr-FR" dirty="0"/>
              <a:t>et enfin, la </a:t>
            </a:r>
            <a:r>
              <a:rPr lang="fr-FR" dirty="0" smtClean="0"/>
              <a:t>cohésion </a:t>
            </a:r>
            <a:r>
              <a:rPr lang="fr-FR" dirty="0"/>
              <a:t>nationale par l’</a:t>
            </a:r>
            <a:r>
              <a:rPr lang="fr-FR" dirty="0" err="1"/>
              <a:t>intégration</a:t>
            </a:r>
            <a:r>
              <a:rPr lang="fr-FR" dirty="0"/>
              <a:t> sociale au sein de chaque Etat membre, parce que c’est elle qui est la meilleure protection contre les risques de conflit à l’</a:t>
            </a:r>
            <a:r>
              <a:rPr lang="fr-FR" dirty="0" err="1"/>
              <a:t>échelle</a:t>
            </a:r>
            <a:r>
              <a:rPr lang="fr-FR" dirty="0"/>
              <a:t> du continent et </a:t>
            </a:r>
            <a:r>
              <a:rPr lang="fr-FR" dirty="0" smtClean="0"/>
              <a:t>préserve </a:t>
            </a:r>
            <a:r>
              <a:rPr lang="fr-FR" dirty="0"/>
              <a:t>ainsi le bien public </a:t>
            </a:r>
            <a:r>
              <a:rPr lang="fr-FR" dirty="0" smtClean="0"/>
              <a:t>européen </a:t>
            </a:r>
            <a:r>
              <a:rPr lang="fr-FR" dirty="0"/>
              <a:t>le plus </a:t>
            </a:r>
            <a:r>
              <a:rPr lang="fr-FR" dirty="0" smtClean="0"/>
              <a:t>précieux : </a:t>
            </a:r>
            <a:r>
              <a:rPr lang="fr-FR" dirty="0"/>
              <a:t>la paix. Ce sont des biens publics « </a:t>
            </a:r>
            <a:r>
              <a:rPr lang="fr-FR" dirty="0" smtClean="0"/>
              <a:t>européens </a:t>
            </a:r>
            <a:r>
              <a:rPr lang="fr-FR" dirty="0"/>
              <a:t>» et pas « mondiaux » à double titre. D’abord, ils sont </a:t>
            </a:r>
            <a:r>
              <a:rPr lang="fr-FR" dirty="0" smtClean="0"/>
              <a:t>conçus </a:t>
            </a:r>
            <a:r>
              <a:rPr lang="fr-FR" dirty="0"/>
              <a:t>comme essentiels à l’existence et la </a:t>
            </a:r>
            <a:r>
              <a:rPr lang="fr-FR" dirty="0" smtClean="0"/>
              <a:t>prospérité́ </a:t>
            </a:r>
            <a:r>
              <a:rPr lang="fr-FR" dirty="0"/>
              <a:t>de nations </a:t>
            </a:r>
            <a:r>
              <a:rPr lang="fr-FR" dirty="0" smtClean="0"/>
              <a:t>situées </a:t>
            </a:r>
            <a:r>
              <a:rPr lang="fr-FR" dirty="0"/>
              <a:t>historiquement, politiquement et socialement. Ensuite, ils sont le fruit de l’alliance et de la </a:t>
            </a:r>
            <a:r>
              <a:rPr lang="fr-FR" dirty="0" smtClean="0"/>
              <a:t>coopération </a:t>
            </a:r>
            <a:r>
              <a:rPr lang="fr-FR" dirty="0"/>
              <a:t>de pays qui ont choisi, de </a:t>
            </a:r>
            <a:r>
              <a:rPr lang="fr-FR" dirty="0" smtClean="0"/>
              <a:t>manière </a:t>
            </a:r>
            <a:r>
              <a:rPr lang="fr-FR" dirty="0"/>
              <a:t>unique au monde, de partager leur </a:t>
            </a:r>
            <a:r>
              <a:rPr lang="fr-FR" dirty="0" smtClean="0"/>
              <a:t>souveraineté́ </a:t>
            </a:r>
            <a:r>
              <a:rPr lang="fr-FR" dirty="0"/>
              <a:t>pour </a:t>
            </a:r>
            <a:r>
              <a:rPr lang="fr-FR" dirty="0" smtClean="0"/>
              <a:t>être </a:t>
            </a:r>
            <a:r>
              <a:rPr lang="fr-FR" dirty="0"/>
              <a:t>pleinement </a:t>
            </a:r>
            <a:r>
              <a:rPr lang="fr-FR" dirty="0" smtClean="0"/>
              <a:t>eux-mêmes ».</a:t>
            </a:r>
          </a:p>
          <a:p>
            <a:pPr marL="114300" indent="0" algn="ctr">
              <a:buNone/>
            </a:pPr>
            <a:r>
              <a:rPr lang="fr-FR" dirty="0" smtClean="0"/>
              <a:t>Source : </a:t>
            </a:r>
            <a:r>
              <a:rPr lang="fr-FR" b="1" i="1" dirty="0"/>
              <a:t>L’Europe des biens </a:t>
            </a:r>
            <a:r>
              <a:rPr lang="fr-FR" b="1" i="1" dirty="0" smtClean="0"/>
              <a:t>publics </a:t>
            </a:r>
            <a:r>
              <a:rPr lang="fr-FR" dirty="0" smtClean="0"/>
              <a:t>par</a:t>
            </a:r>
            <a:r>
              <a:rPr lang="fr-FR" b="1" dirty="0" smtClean="0"/>
              <a:t> </a:t>
            </a:r>
            <a:r>
              <a:rPr lang="fr-FR" dirty="0" smtClean="0"/>
              <a:t>Jean</a:t>
            </a:r>
            <a:r>
              <a:rPr lang="fr-FR" dirty="0"/>
              <a:t>-Paul Fitoussi, </a:t>
            </a:r>
            <a:r>
              <a:rPr lang="fr-FR" dirty="0" err="1"/>
              <a:t>Éloi</a:t>
            </a:r>
            <a:r>
              <a:rPr lang="fr-FR" dirty="0"/>
              <a:t> Laurent et Jacques Le </a:t>
            </a:r>
            <a:r>
              <a:rPr lang="fr-FR" dirty="0" err="1" smtClean="0"/>
              <a:t>Cacheux</a:t>
            </a:r>
            <a:r>
              <a:rPr lang="fr-FR" dirty="0" smtClean="0"/>
              <a:t>, OFCE, 2012.</a:t>
            </a:r>
            <a:endParaRPr lang="fr-FR" dirty="0"/>
          </a:p>
          <a:p>
            <a:pPr algn="just"/>
            <a:endParaRPr lang="fr-FR" dirty="0"/>
          </a:p>
          <a:p>
            <a:pPr algn="just"/>
            <a:endParaRPr lang="fr-FR"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524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fr-FR" sz="3200" dirty="0" smtClean="0"/>
              <a:t>La typologie des biens dans le programme de Terminale 2012 //</a:t>
            </a:r>
            <a:endParaRPr lang="fr-FR" sz="3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11</a:t>
            </a:fld>
            <a:endParaRPr lang="en-US"/>
          </a:p>
        </p:txBody>
      </p:sp>
      <p:pic>
        <p:nvPicPr>
          <p:cNvPr id="7" name="Image 6" descr="Capture d’écran 2012-11-01 à 12.06.1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364" y="1727201"/>
            <a:ext cx="7671843" cy="2838920"/>
          </a:xfrm>
          <a:prstGeom prst="rect">
            <a:avLst/>
          </a:prstGeom>
        </p:spPr>
      </p:pic>
    </p:spTree>
    <p:extLst>
      <p:ext uri="{BB962C8B-B14F-4D97-AF65-F5344CB8AC3E}">
        <p14:creationId xmlns:p14="http://schemas.microsoft.com/office/powerpoint/2010/main" val="9130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communs : un cas d’école de défaillance de marché</a:t>
            </a:r>
            <a:endParaRPr lang="fr-FR" sz="3200" dirty="0"/>
          </a:p>
        </p:txBody>
      </p:sp>
      <p:sp>
        <p:nvSpPr>
          <p:cNvPr id="5" name="Espace réservé du contenu 4"/>
          <p:cNvSpPr>
            <a:spLocks noGrp="1"/>
          </p:cNvSpPr>
          <p:nvPr>
            <p:ph sz="half" idx="1"/>
          </p:nvPr>
        </p:nvSpPr>
        <p:spPr>
          <a:xfrm>
            <a:off x="457200" y="1536192"/>
            <a:ext cx="3796058" cy="4590288"/>
          </a:xfrm>
        </p:spPr>
        <p:txBody>
          <a:bodyPr>
            <a:normAutofit fontScale="77500" lnSpcReduction="20000"/>
          </a:bodyPr>
          <a:lstStyle/>
          <a:p>
            <a:pPr algn="just"/>
            <a:r>
              <a:rPr lang="fr-FR" b="1" dirty="0">
                <a:solidFill>
                  <a:schemeClr val="accent5">
                    <a:lumMod val="50000"/>
                  </a:schemeClr>
                </a:solidFill>
              </a:rPr>
              <a:t>Garrett </a:t>
            </a:r>
            <a:r>
              <a:rPr lang="fr-FR" b="1" dirty="0" smtClean="0">
                <a:solidFill>
                  <a:schemeClr val="accent5">
                    <a:lumMod val="50000"/>
                  </a:schemeClr>
                </a:solidFill>
              </a:rPr>
              <a:t>Hardin (1915-2003)</a:t>
            </a:r>
            <a:r>
              <a:rPr lang="fr-FR" dirty="0" smtClean="0">
                <a:solidFill>
                  <a:schemeClr val="accent5">
                    <a:lumMod val="50000"/>
                  </a:schemeClr>
                </a:solidFill>
              </a:rPr>
              <a:t>. </a:t>
            </a:r>
            <a:r>
              <a:rPr lang="fr-FR" i="1" dirty="0">
                <a:solidFill>
                  <a:schemeClr val="accent5">
                    <a:lumMod val="50000"/>
                  </a:schemeClr>
                </a:solidFill>
              </a:rPr>
              <a:t>The tragedy of commons </a:t>
            </a:r>
            <a:r>
              <a:rPr lang="fr-FR" dirty="0" smtClean="0">
                <a:solidFill>
                  <a:schemeClr val="accent5">
                    <a:lumMod val="50000"/>
                  </a:schemeClr>
                </a:solidFill>
              </a:rPr>
              <a:t>(1968)</a:t>
            </a:r>
            <a:endParaRPr lang="fr-FR" dirty="0">
              <a:solidFill>
                <a:schemeClr val="accent5">
                  <a:lumMod val="50000"/>
                </a:schemeClr>
              </a:solidFill>
            </a:endParaRPr>
          </a:p>
          <a:p>
            <a:pPr algn="just"/>
            <a:endParaRPr lang="fr-FR" dirty="0" smtClean="0"/>
          </a:p>
          <a:p>
            <a:pPr algn="just"/>
            <a:r>
              <a:rPr lang="fr-FR" sz="2600" dirty="0" smtClean="0"/>
              <a:t>Un </a:t>
            </a:r>
            <a:r>
              <a:rPr lang="fr-FR" sz="2600" b="1" dirty="0" smtClean="0"/>
              <a:t>bien est commun lorsqu’il est simultanément rival et non excluable</a:t>
            </a:r>
            <a:r>
              <a:rPr lang="fr-FR" sz="2600" dirty="0" smtClean="0"/>
              <a:t>.</a:t>
            </a:r>
          </a:p>
          <a:p>
            <a:pPr algn="just"/>
            <a:r>
              <a:rPr lang="fr-FR" sz="2600" dirty="0" smtClean="0"/>
              <a:t>Exemple des vaines pâtures en Angleterre au Moyen-âge.</a:t>
            </a:r>
          </a:p>
          <a:p>
            <a:pPr algn="just"/>
            <a:r>
              <a:rPr lang="fr-FR" sz="2600" dirty="0"/>
              <a:t>Cette « </a:t>
            </a:r>
            <a:r>
              <a:rPr lang="fr-FR" sz="2600" i="1" dirty="0"/>
              <a:t>tragédie des biens communs</a:t>
            </a:r>
            <a:r>
              <a:rPr lang="fr-FR" sz="2600" dirty="0"/>
              <a:t> » repose sur le fait qu’il s’agit d’une richesse limitée (la surface des pâturages dans l’exemple de Hardin) pour </a:t>
            </a:r>
            <a:r>
              <a:rPr lang="fr-FR" sz="2600" dirty="0" smtClean="0"/>
              <a:t>laquelle il </a:t>
            </a:r>
            <a:r>
              <a:rPr lang="fr-FR" sz="2600" dirty="0"/>
              <a:t>n’existe pas de droit de propriété </a:t>
            </a:r>
            <a:r>
              <a:rPr lang="fr-FR" sz="2600" dirty="0" smtClean="0"/>
              <a:t>individuel.</a:t>
            </a:r>
            <a:endParaRPr lang="fr-FR" sz="26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12</a:t>
            </a:fld>
            <a:endParaRPr lang="en-US"/>
          </a:p>
        </p:txBody>
      </p:sp>
      <p:pic>
        <p:nvPicPr>
          <p:cNvPr id="9" name="Espace réservé du contenu 8"/>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61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biens communs : un cas d’école de défaillance de marché</a:t>
            </a:r>
            <a:endParaRPr lang="fr-FR" sz="3200" dirty="0"/>
          </a:p>
        </p:txBody>
      </p:sp>
      <p:sp>
        <p:nvSpPr>
          <p:cNvPr id="5" name="Espace réservé du contenu 4"/>
          <p:cNvSpPr>
            <a:spLocks noGrp="1"/>
          </p:cNvSpPr>
          <p:nvPr>
            <p:ph sz="half" idx="1"/>
          </p:nvPr>
        </p:nvSpPr>
        <p:spPr>
          <a:xfrm>
            <a:off x="457200" y="1536192"/>
            <a:ext cx="3796058" cy="4590288"/>
          </a:xfrm>
        </p:spPr>
        <p:txBody>
          <a:bodyPr>
            <a:normAutofit fontScale="70000" lnSpcReduction="20000"/>
          </a:bodyPr>
          <a:lstStyle/>
          <a:p>
            <a:pPr algn="just"/>
            <a:r>
              <a:rPr lang="fr-FR" sz="1800" b="1" dirty="0" smtClean="0">
                <a:solidFill>
                  <a:schemeClr val="accent5">
                    <a:lumMod val="50000"/>
                  </a:schemeClr>
                </a:solidFill>
              </a:rPr>
              <a:t>Elinor Ostrom (1933-2012 – PN 2009)</a:t>
            </a:r>
            <a:r>
              <a:rPr lang="fr-FR" sz="1800" dirty="0" smtClean="0">
                <a:solidFill>
                  <a:schemeClr val="accent5">
                    <a:lumMod val="50000"/>
                  </a:schemeClr>
                </a:solidFill>
              </a:rPr>
              <a:t>. </a:t>
            </a:r>
            <a:r>
              <a:rPr lang="fr-FR" sz="1800" i="1" dirty="0" smtClean="0">
                <a:solidFill>
                  <a:schemeClr val="accent5">
                    <a:lumMod val="50000"/>
                  </a:schemeClr>
                </a:solidFill>
              </a:rPr>
              <a:t>La gouvernance des biens communs, pour une nouvelle approche des ressources naturelles </a:t>
            </a:r>
            <a:r>
              <a:rPr lang="fr-FR" sz="1800" dirty="0" smtClean="0">
                <a:solidFill>
                  <a:schemeClr val="accent5">
                    <a:lumMod val="50000"/>
                  </a:schemeClr>
                </a:solidFill>
              </a:rPr>
              <a:t>(2010 trad. française).</a:t>
            </a:r>
            <a:endParaRPr lang="fr-FR" sz="1800" dirty="0">
              <a:solidFill>
                <a:schemeClr val="accent5">
                  <a:lumMod val="50000"/>
                </a:schemeClr>
              </a:solidFill>
            </a:endParaRPr>
          </a:p>
          <a:p>
            <a:pPr algn="just"/>
            <a:endParaRPr lang="fr-FR" sz="1800" dirty="0" smtClean="0"/>
          </a:p>
          <a:p>
            <a:pPr algn="just"/>
            <a:r>
              <a:rPr lang="fr-FR" sz="1800" dirty="0" smtClean="0"/>
              <a:t>Ces travaux </a:t>
            </a:r>
            <a:r>
              <a:rPr lang="fr-FR" sz="1800" dirty="0"/>
              <a:t>montrent </a:t>
            </a:r>
            <a:r>
              <a:rPr lang="fr-FR" sz="1800" dirty="0" smtClean="0"/>
              <a:t>que, dans </a:t>
            </a:r>
            <a:r>
              <a:rPr lang="fr-FR" sz="1800" dirty="0"/>
              <a:t>de nombreux cas, il est possible d’organiser une </a:t>
            </a:r>
            <a:r>
              <a:rPr lang="fr-FR" sz="1800" b="1" dirty="0">
                <a:solidFill>
                  <a:srgbClr val="6D5225"/>
                </a:solidFill>
              </a:rPr>
              <a:t>gestion collective des biens communs </a:t>
            </a:r>
            <a:r>
              <a:rPr lang="fr-FR" sz="1800" dirty="0"/>
              <a:t>qui ne relève pas du marché ni de l’étatisation et qui évite la surexploitation</a:t>
            </a:r>
            <a:r>
              <a:rPr lang="fr-FR" sz="1800" dirty="0" smtClean="0"/>
              <a:t>.</a:t>
            </a:r>
          </a:p>
          <a:p>
            <a:pPr algn="just"/>
            <a:r>
              <a:rPr lang="fr-FR" sz="1800" dirty="0" smtClean="0"/>
              <a:t>Cas empirique sur lequel a travaillé Ostrom : la gestion de l’eau dans les pays chauds.</a:t>
            </a:r>
          </a:p>
          <a:p>
            <a:pPr algn="just"/>
            <a:r>
              <a:rPr lang="fr-FR" sz="1800" dirty="0" smtClean="0"/>
              <a:t>Exemple : </a:t>
            </a:r>
            <a:r>
              <a:rPr lang="fr-FR" sz="1800" dirty="0"/>
              <a:t>système des </a:t>
            </a:r>
            <a:r>
              <a:rPr lang="fr-FR" sz="1800" i="1" dirty="0"/>
              <a:t>huertas</a:t>
            </a:r>
            <a:r>
              <a:rPr lang="fr-FR" sz="1800" dirty="0"/>
              <a:t> espagnol, mis en place à l’époque musulmane et conservé depuis un millénaire. Cette institution s’appuie sur des règles très précises d’accès aux canaux d’irrigation, de façon à attribuer l’eau à chaque membre à tour de rôle. Un système de gérants élus surveille de façon très précise l’usage de la ressource, et des sanctions sont prévues pour les contrevenants. Elles sont cependant très légères pour éviter que les cultivateurs se retournent contre l’institution. L’adhésion volontaire et la </a:t>
            </a:r>
            <a:r>
              <a:rPr lang="fr-FR" sz="1800" dirty="0" err="1"/>
              <a:t>co</a:t>
            </a:r>
            <a:r>
              <a:rPr lang="fr-FR" sz="1800" dirty="0"/>
              <a:t>-organisation des usagers garantissent la pérennité du système.</a:t>
            </a:r>
            <a:endParaRPr lang="fr-FR" sz="1800" dirty="0" smtClean="0"/>
          </a:p>
          <a:p>
            <a:pPr algn="just"/>
            <a:endParaRPr lang="fr-FR" sz="1800" dirty="0"/>
          </a:p>
          <a:p>
            <a:pPr algn="just"/>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13</a:t>
            </a:fld>
            <a:endParaRPr lang="en-US"/>
          </a:p>
        </p:txBody>
      </p:sp>
      <p:pic>
        <p:nvPicPr>
          <p:cNvPr id="7" name="Espace réservé du contenu 6"/>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8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14</a:t>
            </a:fld>
            <a:endParaRPr lang="en-US"/>
          </a:p>
        </p:txBody>
      </p:sp>
      <p:sp>
        <p:nvSpPr>
          <p:cNvPr id="7" name="Titre 6"/>
          <p:cNvSpPr>
            <a:spLocks noGrp="1"/>
          </p:cNvSpPr>
          <p:nvPr>
            <p:ph type="title" idx="4294967295"/>
          </p:nvPr>
        </p:nvSpPr>
        <p:spPr>
          <a:xfrm>
            <a:off x="275710" y="163761"/>
            <a:ext cx="7620000" cy="1143000"/>
          </a:xfrm>
        </p:spPr>
        <p:txBody>
          <a:bodyPr/>
          <a:lstStyle/>
          <a:p>
            <a:r>
              <a:rPr lang="fr-FR" sz="3200" dirty="0" smtClean="0"/>
              <a:t>Trois cas empiriques de bien commun :</a:t>
            </a:r>
            <a:br>
              <a:rPr lang="fr-FR" sz="3200" dirty="0" smtClean="0"/>
            </a:br>
            <a:r>
              <a:rPr lang="fr-FR" sz="3200" dirty="0" smtClean="0"/>
              <a:t>a/ les ressources halieutiques</a:t>
            </a:r>
            <a:endParaRPr lang="fr-FR" sz="3200" dirty="0"/>
          </a:p>
        </p:txBody>
      </p:sp>
      <p:sp>
        <p:nvSpPr>
          <p:cNvPr id="9" name="Espace réservé du contenu 8"/>
          <p:cNvSpPr>
            <a:spLocks noGrp="1"/>
          </p:cNvSpPr>
          <p:nvPr>
            <p:ph sz="half" idx="4294967295"/>
          </p:nvPr>
        </p:nvSpPr>
        <p:spPr>
          <a:xfrm>
            <a:off x="0" y="1536700"/>
            <a:ext cx="3657600" cy="4589463"/>
          </a:xfrm>
        </p:spPr>
        <p:txBody>
          <a:bodyPr>
            <a:normAutofit fontScale="62500" lnSpcReduction="20000"/>
          </a:bodyPr>
          <a:lstStyle/>
          <a:p>
            <a:pPr algn="just"/>
            <a:r>
              <a:rPr lang="fr-FR" dirty="0" smtClean="0">
                <a:solidFill>
                  <a:srgbClr val="6D5225"/>
                </a:solidFill>
              </a:rPr>
              <a:t>Le cas du « thon rouge de méditerranée ».</a:t>
            </a:r>
          </a:p>
          <a:p>
            <a:pPr algn="just"/>
            <a:r>
              <a:rPr lang="fr-FR" dirty="0" smtClean="0"/>
              <a:t>Le modèle de Ostrom présente une forte portée heuristique s’agissant de biens communs portant sur des territoires restreints mais il est moins pertinent sur des biens communs planétaires ou continentaux.</a:t>
            </a:r>
          </a:p>
          <a:p>
            <a:pPr algn="just"/>
            <a:r>
              <a:rPr lang="fr-FR" dirty="0" smtClean="0"/>
              <a:t>Deux réponses possibles à ce problème de la «tragédie des communs » :</a:t>
            </a:r>
          </a:p>
          <a:p>
            <a:pPr marL="628650" indent="-514350" algn="just">
              <a:buFont typeface="+mj-lt"/>
              <a:buAutoNum type="arabicParenR"/>
            </a:pPr>
            <a:r>
              <a:rPr lang="fr-FR" dirty="0" smtClean="0"/>
              <a:t>Depuis </a:t>
            </a:r>
            <a:r>
              <a:rPr lang="fr-FR" dirty="0"/>
              <a:t>les travaux de </a:t>
            </a:r>
            <a:r>
              <a:rPr lang="fr-FR" b="1" dirty="0"/>
              <a:t>R. Coase</a:t>
            </a:r>
            <a:r>
              <a:rPr lang="fr-FR" dirty="0"/>
              <a:t> (</a:t>
            </a:r>
            <a:r>
              <a:rPr lang="fr-FR" i="1" dirty="0"/>
              <a:t>The </a:t>
            </a:r>
            <a:r>
              <a:rPr lang="fr-FR" i="1" dirty="0" err="1"/>
              <a:t>problem</a:t>
            </a:r>
            <a:r>
              <a:rPr lang="fr-FR" i="1" dirty="0"/>
              <a:t> of social </a:t>
            </a:r>
            <a:r>
              <a:rPr lang="fr-FR" i="1" dirty="0" err="1"/>
              <a:t>cost</a:t>
            </a:r>
            <a:r>
              <a:rPr lang="fr-FR" dirty="0"/>
              <a:t>, 1960</a:t>
            </a:r>
            <a:r>
              <a:rPr lang="fr-FR" dirty="0" smtClean="0"/>
              <a:t>), </a:t>
            </a:r>
            <a:r>
              <a:rPr lang="fr-FR" dirty="0"/>
              <a:t>la théorie enseigne que la tragédie des biens communs peut être évitée si les droits de propriété </a:t>
            </a:r>
            <a:r>
              <a:rPr lang="fr-FR" dirty="0" smtClean="0"/>
              <a:t>sont mieux </a:t>
            </a:r>
            <a:r>
              <a:rPr lang="fr-FR" dirty="0"/>
              <a:t>définis</a:t>
            </a:r>
            <a:r>
              <a:rPr lang="fr-FR" dirty="0" smtClean="0"/>
              <a:t>. Les innovation technologiques peuvent aider à cette meilleure définition : marquage des poissons par isotope ; repérage par satellite, etc.</a:t>
            </a:r>
          </a:p>
          <a:p>
            <a:pPr marL="628650" indent="-514350" algn="just">
              <a:buFont typeface="+mj-lt"/>
              <a:buAutoNum type="arabicParenR"/>
            </a:pPr>
            <a:r>
              <a:rPr lang="fr-FR" dirty="0" smtClean="0"/>
              <a:t>Intervention publique par la réglementation ou la taxation (question de la coordination internationale des politiques publiques).</a:t>
            </a:r>
          </a:p>
          <a:p>
            <a:pPr algn="just"/>
            <a:endParaRPr lang="fr-FR" dirty="0"/>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11" y="1536700"/>
            <a:ext cx="3857099" cy="1677532"/>
          </a:xfrm>
          <a:prstGeom prst="rect">
            <a:avLst/>
          </a:prstGeom>
        </p:spPr>
      </p:pic>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2976" y="3378484"/>
            <a:ext cx="1673236" cy="1673236"/>
          </a:xfrm>
          <a:prstGeom prst="rect">
            <a:avLst/>
          </a:prstGeom>
        </p:spPr>
      </p:pic>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11" y="3378484"/>
            <a:ext cx="2351939" cy="1763954"/>
          </a:xfrm>
          <a:prstGeom prst="rect">
            <a:avLst/>
          </a:prstGeom>
        </p:spPr>
      </p:pic>
    </p:spTree>
    <p:extLst>
      <p:ext uri="{BB962C8B-B14F-4D97-AF65-F5344CB8AC3E}">
        <p14:creationId xmlns:p14="http://schemas.microsoft.com/office/powerpoint/2010/main" val="34604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7" name="Espace réservé du contenu 6"/>
          <p:cNvSpPr>
            <a:spLocks noGrp="1"/>
          </p:cNvSpPr>
          <p:nvPr>
            <p:ph sz="half" idx="1"/>
          </p:nvPr>
        </p:nvSpPr>
        <p:spPr/>
        <p:txBody>
          <a:bodyPr>
            <a:normAutofit fontScale="70000" lnSpcReduction="20000"/>
          </a:bodyPr>
          <a:lstStyle/>
          <a:p>
            <a:pPr algn="just"/>
            <a:r>
              <a:rPr lang="fr-FR" dirty="0" smtClean="0"/>
              <a:t>Classiquement étudié comme un cas d’externalité négative, la qualité de l’air peut également l’être comme un bien commun.</a:t>
            </a:r>
          </a:p>
          <a:p>
            <a:pPr algn="just"/>
            <a:r>
              <a:rPr lang="fr-FR" dirty="0" smtClean="0"/>
              <a:t>Si l’air composant l’atmosphère n’est pas un bien rival pour la population mondiale actuelle, il le devient lorsqu’on se place dans une perspective intergénérationnelle : </a:t>
            </a:r>
            <a:r>
              <a:rPr lang="fr-FR" b="1" dirty="0" smtClean="0"/>
              <a:t>la dégradation de la qualité de l’air aujourd’hui prive les générations futures d’un air de bonne qualité </a:t>
            </a:r>
            <a:r>
              <a:rPr lang="fr-FR" dirty="0" smtClean="0"/>
              <a:t>(il y a rivalité et absence d’exclusion).</a:t>
            </a:r>
            <a:endParaRPr lang="fr-FR"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15</a:t>
            </a:fld>
            <a:endParaRPr lang="en-US"/>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554" y="1689102"/>
            <a:ext cx="2640646" cy="1435616"/>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575" y="2932637"/>
            <a:ext cx="2640647" cy="1502447"/>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553" y="4246520"/>
            <a:ext cx="2640647" cy="1798680"/>
          </a:xfrm>
          <a:prstGeom prst="rect">
            <a:avLst/>
          </a:prstGeom>
        </p:spPr>
      </p:pic>
    </p:spTree>
    <p:extLst>
      <p:ext uri="{BB962C8B-B14F-4D97-AF65-F5344CB8AC3E}">
        <p14:creationId xmlns:p14="http://schemas.microsoft.com/office/powerpoint/2010/main" val="18239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16</a:t>
            </a:fld>
            <a:endParaRPr lang="en-US"/>
          </a:p>
        </p:txBody>
      </p:sp>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pic>
        <p:nvPicPr>
          <p:cNvPr id="2" name="Image 1" descr="Capture d’écran 2012-11-01 à 15.50.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924" y="1922349"/>
            <a:ext cx="5200935" cy="3954705"/>
          </a:xfrm>
          <a:prstGeom prst="rect">
            <a:avLst/>
          </a:prstGeom>
        </p:spPr>
      </p:pic>
      <p:sp>
        <p:nvSpPr>
          <p:cNvPr id="3" name="Rectangle 2"/>
          <p:cNvSpPr/>
          <p:nvPr/>
        </p:nvSpPr>
        <p:spPr>
          <a:xfrm>
            <a:off x="1771980" y="1460684"/>
            <a:ext cx="5474684" cy="584776"/>
          </a:xfrm>
          <a:prstGeom prst="rect">
            <a:avLst/>
          </a:prstGeom>
        </p:spPr>
        <p:txBody>
          <a:bodyPr wrap="square">
            <a:spAutoFit/>
          </a:bodyPr>
          <a:lstStyle/>
          <a:p>
            <a:r>
              <a:rPr lang="fr-FR" sz="1600" b="1" dirty="0">
                <a:solidFill>
                  <a:srgbClr val="48544F"/>
                </a:solidFill>
              </a:rPr>
              <a:t> Le changement économique et écologique planétaire </a:t>
            </a:r>
            <a:endParaRPr lang="fr-FR" sz="1600" dirty="0">
              <a:solidFill>
                <a:srgbClr val="48544F"/>
              </a:solidFill>
            </a:endParaRPr>
          </a:p>
          <a:p>
            <a:r>
              <a:rPr lang="fr-FR" sz="1600" b="1" dirty="0">
                <a:solidFill>
                  <a:srgbClr val="48544F"/>
                </a:solidFill>
              </a:rPr>
              <a:t>au cours du 20</a:t>
            </a:r>
            <a:r>
              <a:rPr lang="fr-FR" sz="1600" b="1" baseline="30000" dirty="0">
                <a:solidFill>
                  <a:srgbClr val="48544F"/>
                </a:solidFill>
              </a:rPr>
              <a:t>ème </a:t>
            </a:r>
            <a:r>
              <a:rPr lang="fr-FR" sz="1600" b="1" dirty="0">
                <a:solidFill>
                  <a:srgbClr val="48544F"/>
                </a:solidFill>
              </a:rPr>
              <a:t>siècle (1890-1990)</a:t>
            </a:r>
            <a:r>
              <a:rPr lang="fr-FR" sz="1600" dirty="0">
                <a:solidFill>
                  <a:srgbClr val="48544F"/>
                </a:solidFill>
              </a:rPr>
              <a:t> </a:t>
            </a:r>
          </a:p>
        </p:txBody>
      </p:sp>
      <p:sp>
        <p:nvSpPr>
          <p:cNvPr id="12" name="Rectangle 11"/>
          <p:cNvSpPr/>
          <p:nvPr/>
        </p:nvSpPr>
        <p:spPr>
          <a:xfrm>
            <a:off x="1385470" y="5783590"/>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Tree>
    <p:extLst>
      <p:ext uri="{BB962C8B-B14F-4D97-AF65-F5344CB8AC3E}">
        <p14:creationId xmlns:p14="http://schemas.microsoft.com/office/powerpoint/2010/main" val="19168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17</a:t>
            </a:fld>
            <a:endParaRPr lang="en-US"/>
          </a:p>
        </p:txBody>
      </p:sp>
      <p:pic>
        <p:nvPicPr>
          <p:cNvPr id="8" name="Image 7"/>
          <p:cNvPicPr>
            <a:picLocks noChangeAspect="1"/>
          </p:cNvPicPr>
          <p:nvPr/>
        </p:nvPicPr>
        <p:blipFill>
          <a:blip r:embed="rId2"/>
          <a:stretch>
            <a:fillRect/>
          </a:stretch>
        </p:blipFill>
        <p:spPr>
          <a:xfrm>
            <a:off x="1357125" y="2159000"/>
            <a:ext cx="6100896" cy="3112702"/>
          </a:xfrm>
          <a:prstGeom prst="rect">
            <a:avLst/>
          </a:prstGeom>
        </p:spPr>
      </p:pic>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10" name="Rectangle 9"/>
          <p:cNvSpPr/>
          <p:nvPr/>
        </p:nvSpPr>
        <p:spPr>
          <a:xfrm>
            <a:off x="1640956" y="1558835"/>
            <a:ext cx="5696418" cy="584776"/>
          </a:xfrm>
          <a:prstGeom prst="rect">
            <a:avLst/>
          </a:prstGeom>
        </p:spPr>
        <p:txBody>
          <a:bodyPr wrap="square">
            <a:spAutoFit/>
          </a:bodyPr>
          <a:lstStyle/>
          <a:p>
            <a:r>
              <a:rPr lang="fr-FR" sz="1600" b="1" dirty="0">
                <a:solidFill>
                  <a:schemeClr val="accent4">
                    <a:lumMod val="50000"/>
                  </a:schemeClr>
                </a:solidFill>
              </a:rPr>
              <a:t>Emissions totales de carbone issues des combustibles fossiles</a:t>
            </a:r>
            <a:endParaRPr lang="fr-FR" sz="1600" dirty="0">
              <a:solidFill>
                <a:schemeClr val="accent4">
                  <a:lumMod val="50000"/>
                </a:schemeClr>
              </a:solidFill>
            </a:endParaRPr>
          </a:p>
          <a:p>
            <a:r>
              <a:rPr lang="fr-FR" sz="1600" b="1" dirty="0">
                <a:solidFill>
                  <a:schemeClr val="accent4">
                    <a:lumMod val="50000"/>
                  </a:schemeClr>
                </a:solidFill>
              </a:rPr>
              <a:t>(en millions de tonnes de carbone), 1751-2007</a:t>
            </a:r>
            <a:endParaRPr lang="fr-FR" sz="1600" dirty="0">
              <a:solidFill>
                <a:schemeClr val="accent4">
                  <a:lumMod val="50000"/>
                </a:schemeClr>
              </a:solidFill>
            </a:endParaRPr>
          </a:p>
        </p:txBody>
      </p:sp>
      <p:sp>
        <p:nvSpPr>
          <p:cNvPr id="11" name="Rectangle 10"/>
          <p:cNvSpPr/>
          <p:nvPr/>
        </p:nvSpPr>
        <p:spPr>
          <a:xfrm>
            <a:off x="1357124" y="5415281"/>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Tree>
    <p:extLst>
      <p:ext uri="{BB962C8B-B14F-4D97-AF65-F5344CB8AC3E}">
        <p14:creationId xmlns:p14="http://schemas.microsoft.com/office/powerpoint/2010/main" val="41351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18</a:t>
            </a:fld>
            <a:endParaRPr lang="en-US"/>
          </a:p>
        </p:txBody>
      </p:sp>
      <p:pic>
        <p:nvPicPr>
          <p:cNvPr id="5" name="Image 4"/>
          <p:cNvPicPr>
            <a:picLocks noChangeAspect="1"/>
          </p:cNvPicPr>
          <p:nvPr/>
        </p:nvPicPr>
        <p:blipFill>
          <a:blip r:embed="rId2"/>
          <a:stretch>
            <a:fillRect/>
          </a:stretch>
        </p:blipFill>
        <p:spPr>
          <a:xfrm>
            <a:off x="872861" y="1795137"/>
            <a:ext cx="6480132" cy="3853823"/>
          </a:xfrm>
          <a:prstGeom prst="rect">
            <a:avLst/>
          </a:prstGeom>
        </p:spPr>
      </p:pic>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b/ la qualité de l’air</a:t>
            </a:r>
            <a:endParaRPr lang="fr-FR" sz="3200" dirty="0"/>
          </a:p>
        </p:txBody>
      </p:sp>
      <p:sp>
        <p:nvSpPr>
          <p:cNvPr id="7" name="Rectangle 6"/>
          <p:cNvSpPr/>
          <p:nvPr/>
        </p:nvSpPr>
        <p:spPr>
          <a:xfrm>
            <a:off x="1357124" y="5648960"/>
            <a:ext cx="5980249" cy="523220"/>
          </a:xfrm>
          <a:prstGeom prst="rect">
            <a:avLst/>
          </a:prstGeom>
        </p:spPr>
        <p:txBody>
          <a:bodyPr wrap="square">
            <a:spAutoFit/>
          </a:bodyPr>
          <a:lstStyle/>
          <a:p>
            <a:r>
              <a:rPr lang="fr-FR" sz="1400" dirty="0"/>
              <a:t>Source : </a:t>
            </a:r>
            <a:r>
              <a:rPr lang="fr-FR" sz="1400" b="1" dirty="0"/>
              <a:t>E. Laurent. J. Le </a:t>
            </a:r>
            <a:r>
              <a:rPr lang="fr-FR" sz="1400" b="1" dirty="0" err="1"/>
              <a:t>Cacheux</a:t>
            </a:r>
            <a:r>
              <a:rPr lang="fr-FR" sz="1400" dirty="0"/>
              <a:t>. </a:t>
            </a:r>
            <a:r>
              <a:rPr lang="fr-FR" sz="1400" i="1" dirty="0"/>
              <a:t>Economie de l’environnement et économie écologique.</a:t>
            </a:r>
            <a:r>
              <a:rPr lang="fr-FR" sz="1400" dirty="0"/>
              <a:t> Armand Colin, Coll. « Cursus », 2012.</a:t>
            </a:r>
            <a:endParaRPr lang="fr-FR" sz="1400" dirty="0">
              <a:effectLst/>
            </a:endParaRPr>
          </a:p>
        </p:txBody>
      </p:sp>
      <p:sp>
        <p:nvSpPr>
          <p:cNvPr id="8" name="Rectangle 7"/>
          <p:cNvSpPr/>
          <p:nvPr/>
        </p:nvSpPr>
        <p:spPr>
          <a:xfrm>
            <a:off x="1892927" y="1543476"/>
            <a:ext cx="5263028" cy="338554"/>
          </a:xfrm>
          <a:prstGeom prst="rect">
            <a:avLst/>
          </a:prstGeom>
        </p:spPr>
        <p:txBody>
          <a:bodyPr wrap="square">
            <a:spAutoFit/>
          </a:bodyPr>
          <a:lstStyle/>
          <a:p>
            <a:r>
              <a:rPr lang="fr-FR" sz="1600" dirty="0">
                <a:solidFill>
                  <a:srgbClr val="48544F"/>
                </a:solidFill>
              </a:rPr>
              <a:t>Consommation de gaz CFC(1), en tonnes, 1986-2007</a:t>
            </a:r>
          </a:p>
        </p:txBody>
      </p:sp>
      <p:sp>
        <p:nvSpPr>
          <p:cNvPr id="9" name="Rectangle 8"/>
          <p:cNvSpPr/>
          <p:nvPr/>
        </p:nvSpPr>
        <p:spPr>
          <a:xfrm>
            <a:off x="872861" y="6166408"/>
            <a:ext cx="6452328" cy="430887"/>
          </a:xfrm>
          <a:prstGeom prst="rect">
            <a:avLst/>
          </a:prstGeom>
        </p:spPr>
        <p:txBody>
          <a:bodyPr wrap="square">
            <a:spAutoFit/>
          </a:bodyPr>
          <a:lstStyle/>
          <a:p>
            <a:r>
              <a:rPr lang="fr-FR" sz="1100" dirty="0"/>
              <a:t>(1) Gaz CFC : les chlorofluorocarbures sont des gaz fluorés qui sont partiellement responsables de la dégradation de la couche d’ozone.</a:t>
            </a:r>
          </a:p>
        </p:txBody>
      </p:sp>
    </p:spTree>
    <p:extLst>
      <p:ext uri="{BB962C8B-B14F-4D97-AF65-F5344CB8AC3E}">
        <p14:creationId xmlns:p14="http://schemas.microsoft.com/office/powerpoint/2010/main" val="151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2" name="Espace réservé du contenu 1"/>
          <p:cNvSpPr>
            <a:spLocks noGrp="1"/>
          </p:cNvSpPr>
          <p:nvPr>
            <p:ph sz="half" idx="1"/>
          </p:nvPr>
        </p:nvSpPr>
        <p:spPr/>
        <p:txBody>
          <a:bodyPr>
            <a:noAutofit/>
          </a:bodyPr>
          <a:lstStyle/>
          <a:p>
            <a:pPr algn="just"/>
            <a:r>
              <a:rPr lang="fr-FR" sz="1600" dirty="0" smtClean="0"/>
              <a:t>Les ressources naturelles renouvelables telles que les forêts primaires connaissent également un phénomène de surexploitation alors qu’il s’agit de biens privatifs (les droits de propriété peuvent être clairement définis).</a:t>
            </a:r>
          </a:p>
          <a:p>
            <a:pPr algn="just"/>
            <a:r>
              <a:rPr lang="fr-FR" sz="1600" dirty="0" smtClean="0"/>
              <a:t>Explication : absence de prise en compte du </a:t>
            </a:r>
            <a:r>
              <a:rPr lang="fr-FR" sz="1600" b="1" dirty="0" smtClean="0"/>
              <a:t>capital naturel </a:t>
            </a:r>
            <a:r>
              <a:rPr lang="fr-FR" sz="1600" dirty="0" smtClean="0"/>
              <a:t>dans les indicateurs de richesse.</a:t>
            </a:r>
          </a:p>
          <a:p>
            <a:pPr algn="just"/>
            <a:r>
              <a:rPr lang="fr-FR" sz="1600" dirty="0" smtClean="0"/>
              <a:t>Le Brésil ou l’Indonésie « s’enrichissent » lorsqu’ils accroissent leurs prélèvements sur les forêts primaires ; ils « s’appauvrissent » lorsqu’ils freinent les exploitations de sylviculture et créent des parcs nationaux !</a:t>
            </a:r>
            <a:endParaRPr lang="fr-FR" sz="16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19</a:t>
            </a:fld>
            <a:endParaRPr lang="en-US"/>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5385" y="1639417"/>
            <a:ext cx="3674129" cy="1708897"/>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343" y="3435090"/>
            <a:ext cx="3678171" cy="1655177"/>
          </a:xfrm>
          <a:prstGeom prst="rect">
            <a:avLst/>
          </a:prstGeom>
        </p:spPr>
      </p:pic>
      <p:sp>
        <p:nvSpPr>
          <p:cNvPr id="10" name="ZoneTexte 9"/>
          <p:cNvSpPr txBox="1"/>
          <p:nvPr/>
        </p:nvSpPr>
        <p:spPr>
          <a:xfrm>
            <a:off x="4565701" y="5332180"/>
            <a:ext cx="3390672" cy="430887"/>
          </a:xfrm>
          <a:prstGeom prst="rect">
            <a:avLst/>
          </a:prstGeom>
          <a:noFill/>
        </p:spPr>
        <p:txBody>
          <a:bodyPr wrap="none" rtlCol="0">
            <a:spAutoFit/>
          </a:bodyPr>
          <a:lstStyle/>
          <a:p>
            <a:r>
              <a:rPr lang="fr-FR" sz="1100" dirty="0" smtClean="0"/>
              <a:t>Source : Campagne de l’ONG Greenpeace</a:t>
            </a:r>
          </a:p>
          <a:p>
            <a:r>
              <a:rPr lang="fr-FR" sz="1100" dirty="0" smtClean="0"/>
              <a:t>contre la déforestation de la forêt primaire d’Indonésie.</a:t>
            </a:r>
            <a:endParaRPr lang="fr-FR" sz="1100" dirty="0"/>
          </a:p>
        </p:txBody>
      </p:sp>
    </p:spTree>
    <p:extLst>
      <p:ext uri="{BB962C8B-B14F-4D97-AF65-F5344CB8AC3E}">
        <p14:creationId xmlns:p14="http://schemas.microsoft.com/office/powerpoint/2010/main" val="20251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Les défaillances du marché dans le programme de Première 2011 //</a:t>
            </a:r>
            <a:endParaRPr lang="fr-FR" sz="3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a:t>
            </a:fld>
            <a:endParaRPr lang="en-US"/>
          </a:p>
        </p:txBody>
      </p:sp>
      <p:sp>
        <p:nvSpPr>
          <p:cNvPr id="6" name="ZoneTexte 5"/>
          <p:cNvSpPr txBox="1"/>
          <p:nvPr/>
        </p:nvSpPr>
        <p:spPr>
          <a:xfrm>
            <a:off x="718721" y="6064889"/>
            <a:ext cx="6830002" cy="646331"/>
          </a:xfrm>
          <a:prstGeom prst="rect">
            <a:avLst/>
          </a:prstGeom>
          <a:noFill/>
        </p:spPr>
        <p:txBody>
          <a:bodyPr wrap="none" rtlCol="0">
            <a:spAutoFit/>
          </a:bodyPr>
          <a:lstStyle/>
          <a:p>
            <a:r>
              <a:rPr lang="fr-FR" dirty="0" smtClean="0"/>
              <a:t>Source : </a:t>
            </a:r>
            <a:r>
              <a:rPr lang="fr-FR" dirty="0" smtClean="0">
                <a:hlinkClick r:id="rId2"/>
              </a:rPr>
              <a:t>http</a:t>
            </a:r>
            <a:r>
              <a:rPr lang="fr-FR" dirty="0">
                <a:hlinkClick r:id="rId2"/>
              </a:rPr>
              <a:t>://www.education.gouv.fr/cid53321/</a:t>
            </a:r>
            <a:r>
              <a:rPr lang="fr-FR" dirty="0" smtClean="0">
                <a:hlinkClick r:id="rId2"/>
              </a:rPr>
              <a:t>mene1019767a.html</a:t>
            </a:r>
            <a:endParaRPr lang="fr-FR" dirty="0" smtClean="0"/>
          </a:p>
          <a:p>
            <a:endParaRPr lang="fr-FR" dirty="0" smtClean="0"/>
          </a:p>
        </p:txBody>
      </p:sp>
      <p:pic>
        <p:nvPicPr>
          <p:cNvPr id="7" name="Image 6" descr="Capture d’écran 2012-11-01 à 09.39.0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33" y="2540000"/>
            <a:ext cx="8196592" cy="1776000"/>
          </a:xfrm>
          <a:prstGeom prst="rect">
            <a:avLst/>
          </a:prstGeom>
        </p:spPr>
      </p:pic>
    </p:spTree>
    <p:extLst>
      <p:ext uri="{BB962C8B-B14F-4D97-AF65-F5344CB8AC3E}">
        <p14:creationId xmlns:p14="http://schemas.microsoft.com/office/powerpoint/2010/main" val="6262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2" name="Espace réservé du contenu 1"/>
          <p:cNvSpPr>
            <a:spLocks noGrp="1"/>
          </p:cNvSpPr>
          <p:nvPr>
            <p:ph sz="half" idx="1"/>
          </p:nvPr>
        </p:nvSpPr>
        <p:spPr/>
        <p:txBody>
          <a:bodyPr>
            <a:normAutofit fontScale="62500" lnSpcReduction="20000"/>
          </a:bodyPr>
          <a:lstStyle/>
          <a:p>
            <a:pPr algn="just"/>
            <a:r>
              <a:rPr lang="fr-FR" dirty="0" smtClean="0"/>
              <a:t>Les </a:t>
            </a:r>
            <a:r>
              <a:rPr lang="fr-FR" b="1" dirty="0" smtClean="0"/>
              <a:t>actifs fonciers </a:t>
            </a:r>
            <a:r>
              <a:rPr lang="fr-FR" dirty="0" smtClean="0"/>
              <a:t>et l’attribution des </a:t>
            </a:r>
            <a:r>
              <a:rPr lang="fr-FR" b="1" dirty="0" smtClean="0"/>
              <a:t>droits de propriété.</a:t>
            </a:r>
          </a:p>
          <a:p>
            <a:pPr algn="just"/>
            <a:r>
              <a:rPr lang="fr-FR" dirty="0" smtClean="0"/>
              <a:t>Dans de nombreux cas, notamment dans les PED, les droits de propriété sont communautaires ce qui se traduit pas une faible (ou une absence de) reconnaissance juridique.</a:t>
            </a:r>
          </a:p>
          <a:p>
            <a:pPr algn="just"/>
            <a:r>
              <a:rPr lang="fr-FR" dirty="0" smtClean="0"/>
              <a:t>Exemple : l’ONG Oxfam distingue </a:t>
            </a:r>
            <a:r>
              <a:rPr lang="fr-FR" b="1" dirty="0" smtClean="0">
                <a:solidFill>
                  <a:schemeClr val="accent5">
                    <a:lumMod val="50000"/>
                  </a:schemeClr>
                </a:solidFill>
              </a:rPr>
              <a:t>l’acquisition des terres à grande échelle </a:t>
            </a:r>
            <a:r>
              <a:rPr lang="fr-FR" dirty="0" smtClean="0"/>
              <a:t>et </a:t>
            </a:r>
            <a:r>
              <a:rPr lang="fr-FR" b="1" dirty="0" smtClean="0">
                <a:solidFill>
                  <a:srgbClr val="6D5225"/>
                </a:solidFill>
              </a:rPr>
              <a:t>l’accaparement des terres</a:t>
            </a:r>
            <a:r>
              <a:rPr lang="fr-FR" dirty="0" smtClean="0"/>
              <a:t>.</a:t>
            </a:r>
          </a:p>
          <a:p>
            <a:pPr algn="just"/>
            <a:r>
              <a:rPr lang="fr-FR" dirty="0" smtClean="0">
                <a:solidFill>
                  <a:schemeClr val="accent1">
                    <a:lumMod val="50000"/>
                  </a:schemeClr>
                </a:solidFill>
              </a:rPr>
              <a:t>Conclusion</a:t>
            </a:r>
            <a:r>
              <a:rPr lang="fr-FR" i="1" dirty="0" smtClean="0">
                <a:solidFill>
                  <a:schemeClr val="accent1">
                    <a:lumMod val="50000"/>
                  </a:schemeClr>
                </a:solidFill>
              </a:rPr>
              <a:t> : c’est la carence de la régulation institutionnelle et juridique qui explique la « tragédie des biens communs » plus que des caractéristiques intrinsèques à ces biens</a:t>
            </a:r>
            <a:r>
              <a:rPr lang="fr-FR" dirty="0" smtClean="0">
                <a:solidFill>
                  <a:schemeClr val="accent1">
                    <a:lumMod val="50000"/>
                  </a:schemeClr>
                </a:solidFill>
              </a:rPr>
              <a:t>.</a:t>
            </a:r>
          </a:p>
          <a:p>
            <a:pPr algn="just"/>
            <a:endParaRPr lang="fr-FR" dirty="0"/>
          </a:p>
        </p:txBody>
      </p:sp>
      <p:sp>
        <p:nvSpPr>
          <p:cNvPr id="8" name="Espace réservé du contenu 7"/>
          <p:cNvSpPr>
            <a:spLocks noGrp="1"/>
          </p:cNvSpPr>
          <p:nvPr>
            <p:ph sz="half" idx="2"/>
          </p:nvPr>
        </p:nvSpPr>
        <p:spPr/>
        <p:txBody>
          <a:bodyPr>
            <a:normAutofit fontScale="62500" lnSpcReduction="20000"/>
          </a:bodyPr>
          <a:lstStyle/>
          <a:p>
            <a:endParaRPr lang="fr-FR"/>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20</a:t>
            </a:fld>
            <a:endParaRPr lang="en-US"/>
          </a:p>
        </p:txBody>
      </p:sp>
      <p:pic>
        <p:nvPicPr>
          <p:cNvPr id="3" name="Image 2" descr="Capture d’écran 2012-11-01 à 16.08.5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7332" y="1536192"/>
            <a:ext cx="3656286" cy="3904638"/>
          </a:xfrm>
          <a:prstGeom prst="rect">
            <a:avLst/>
          </a:prstGeom>
        </p:spPr>
      </p:pic>
      <p:sp>
        <p:nvSpPr>
          <p:cNvPr id="7" name="ZoneTexte 6"/>
          <p:cNvSpPr txBox="1"/>
          <p:nvPr/>
        </p:nvSpPr>
        <p:spPr>
          <a:xfrm>
            <a:off x="4348605" y="5440830"/>
            <a:ext cx="3862669" cy="769441"/>
          </a:xfrm>
          <a:prstGeom prst="rect">
            <a:avLst/>
          </a:prstGeom>
          <a:noFill/>
        </p:spPr>
        <p:txBody>
          <a:bodyPr wrap="none" rtlCol="0">
            <a:spAutoFit/>
          </a:bodyPr>
          <a:lstStyle/>
          <a:p>
            <a:r>
              <a:rPr lang="fr-FR" sz="1100" dirty="0" smtClean="0"/>
              <a:t>Source : OXFAM, Notre terre, notre vie. Note d’information,</a:t>
            </a:r>
          </a:p>
          <a:p>
            <a:r>
              <a:rPr lang="fr-FR" sz="1100" dirty="0" smtClean="0"/>
              <a:t>octobre 2012.</a:t>
            </a:r>
          </a:p>
          <a:p>
            <a:r>
              <a:rPr lang="pl-PL" sz="1100" dirty="0">
                <a:hlinkClick r:id="rId3"/>
              </a:rPr>
              <a:t>http://www.oxfam.org/fr/cultivons/policy/notre-terre-notre-</a:t>
            </a:r>
            <a:r>
              <a:rPr lang="pl-PL" sz="1100" dirty="0" smtClean="0">
                <a:hlinkClick r:id="rId3"/>
              </a:rPr>
              <a:t>vie</a:t>
            </a:r>
            <a:endParaRPr lang="pl-PL" sz="1100" dirty="0" smtClean="0"/>
          </a:p>
          <a:p>
            <a:endParaRPr lang="fr-FR" sz="1100" dirty="0"/>
          </a:p>
        </p:txBody>
      </p:sp>
    </p:spTree>
    <p:extLst>
      <p:ext uri="{BB962C8B-B14F-4D97-AF65-F5344CB8AC3E}">
        <p14:creationId xmlns:p14="http://schemas.microsoft.com/office/powerpoint/2010/main" val="11610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21</a:t>
            </a:fld>
            <a:endParaRPr lang="en-US"/>
          </a:p>
        </p:txBody>
      </p:sp>
      <p:pic>
        <p:nvPicPr>
          <p:cNvPr id="8" name="Image 7" descr="Capture d’écran 2012-11-01 à 16.19.2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653" y="1617981"/>
            <a:ext cx="6705600" cy="3797300"/>
          </a:xfrm>
          <a:prstGeom prst="rect">
            <a:avLst/>
          </a:prstGeom>
        </p:spPr>
      </p:pic>
      <p:sp>
        <p:nvSpPr>
          <p:cNvPr id="9" name="Titre 6"/>
          <p:cNvSpPr>
            <a:spLocks noGrp="1"/>
          </p:cNvSpPr>
          <p:nvPr>
            <p:ph type="title"/>
          </p:nvPr>
        </p:nvSpPr>
        <p:spPr/>
        <p:txBody>
          <a:bodyPr/>
          <a:lstStyle/>
          <a:p>
            <a:r>
              <a:rPr lang="fr-FR" sz="3200" dirty="0" smtClean="0"/>
              <a:t>Trois cas empiriques de bien commun :</a:t>
            </a:r>
            <a:br>
              <a:rPr lang="fr-FR" sz="3200" dirty="0" smtClean="0"/>
            </a:br>
            <a:r>
              <a:rPr lang="fr-FR" sz="3200" dirty="0" smtClean="0"/>
              <a:t>c/ les terres et les forêts primaires</a:t>
            </a:r>
            <a:endParaRPr lang="fr-FR" sz="3200" dirty="0"/>
          </a:p>
        </p:txBody>
      </p:sp>
      <p:sp>
        <p:nvSpPr>
          <p:cNvPr id="10" name="ZoneTexte 9"/>
          <p:cNvSpPr txBox="1"/>
          <p:nvPr/>
        </p:nvSpPr>
        <p:spPr>
          <a:xfrm>
            <a:off x="891573" y="5448683"/>
            <a:ext cx="5931781" cy="600164"/>
          </a:xfrm>
          <a:prstGeom prst="rect">
            <a:avLst/>
          </a:prstGeom>
          <a:noFill/>
        </p:spPr>
        <p:txBody>
          <a:bodyPr wrap="square" rtlCol="0">
            <a:spAutoFit/>
          </a:bodyPr>
          <a:lstStyle/>
          <a:p>
            <a:r>
              <a:rPr lang="fr-FR" sz="1100" dirty="0" smtClean="0"/>
              <a:t>Source : OXFAM, Notre terre, notre vie. Note d’information, octobre 2012.</a:t>
            </a:r>
          </a:p>
          <a:p>
            <a:r>
              <a:rPr lang="pl-PL" sz="1100" dirty="0">
                <a:hlinkClick r:id="rId3"/>
              </a:rPr>
              <a:t>http://www.oxfam.org/fr/cultivons/policy/notre-terre-notre-</a:t>
            </a:r>
            <a:r>
              <a:rPr lang="pl-PL" sz="1100" dirty="0" smtClean="0">
                <a:hlinkClick r:id="rId3"/>
              </a:rPr>
              <a:t>vie</a:t>
            </a:r>
            <a:endParaRPr lang="pl-PL" sz="1100" dirty="0" smtClean="0"/>
          </a:p>
          <a:p>
            <a:endParaRPr lang="fr-FR" sz="1100" dirty="0"/>
          </a:p>
        </p:txBody>
      </p:sp>
    </p:spTree>
    <p:extLst>
      <p:ext uri="{BB962C8B-B14F-4D97-AF65-F5344CB8AC3E}">
        <p14:creationId xmlns:p14="http://schemas.microsoft.com/office/powerpoint/2010/main" val="4909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smtClean="0"/>
              <a:t>Un schéma résumant le modèle de Ostrom : incitation à la confiance et sortie de la « trappe de Nash » pour les biens communs</a:t>
            </a:r>
            <a:endParaRPr lang="fr-FR" sz="22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22</a:t>
            </a:fld>
            <a:endParaRPr lang="en-US"/>
          </a:p>
        </p:txBody>
      </p:sp>
      <p:pic>
        <p:nvPicPr>
          <p:cNvPr id="5" name="Imag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2202" y="1344310"/>
            <a:ext cx="4026895" cy="4539614"/>
          </a:xfrm>
          <a:prstGeom prst="rect">
            <a:avLst/>
          </a:prstGeom>
          <a:noFill/>
          <a:ln>
            <a:noFill/>
          </a:ln>
        </p:spPr>
      </p:pic>
      <p:sp>
        <p:nvSpPr>
          <p:cNvPr id="6" name="ZoneTexte 5"/>
          <p:cNvSpPr txBox="1"/>
          <p:nvPr/>
        </p:nvSpPr>
        <p:spPr>
          <a:xfrm>
            <a:off x="302363" y="5785768"/>
            <a:ext cx="7599423" cy="246221"/>
          </a:xfrm>
          <a:prstGeom prst="rect">
            <a:avLst/>
          </a:prstGeom>
          <a:noFill/>
        </p:spPr>
        <p:txBody>
          <a:bodyPr wrap="square" rtlCol="0">
            <a:spAutoFit/>
          </a:bodyPr>
          <a:lstStyle/>
          <a:p>
            <a:r>
              <a:rPr lang="fr-FR" sz="1000" dirty="0" smtClean="0"/>
              <a:t>Source </a:t>
            </a:r>
            <a:r>
              <a:rPr lang="en-US" sz="1000" dirty="0" err="1"/>
              <a:t>www.ofce.sciences-po.fr</a:t>
            </a:r>
            <a:r>
              <a:rPr lang="en-US" sz="1000" dirty="0"/>
              <a:t>/</a:t>
            </a:r>
            <a:r>
              <a:rPr lang="en-US" sz="1000" dirty="0" err="1"/>
              <a:t>pdf</a:t>
            </a:r>
            <a:r>
              <a:rPr lang="en-US" sz="1000" dirty="0"/>
              <a:t>/revue/120/revue-120.pdf</a:t>
            </a:r>
            <a:endParaRPr lang="fr-FR" sz="1000" dirty="0"/>
          </a:p>
        </p:txBody>
      </p:sp>
    </p:spTree>
    <p:extLst>
      <p:ext uri="{BB962C8B-B14F-4D97-AF65-F5344CB8AC3E}">
        <p14:creationId xmlns:p14="http://schemas.microsoft.com/office/powerpoint/2010/main" val="21181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400" dirty="0" smtClean="0"/>
              <a:t>1. Les biens collectifs et les externalités</a:t>
            </a:r>
            <a:endParaRPr lang="fr-FR" sz="4400" dirty="0"/>
          </a:p>
        </p:txBody>
      </p:sp>
      <p:sp>
        <p:nvSpPr>
          <p:cNvPr id="6" name="Sous-titre 5"/>
          <p:cNvSpPr>
            <a:spLocks noGrp="1"/>
          </p:cNvSpPr>
          <p:nvPr>
            <p:ph type="subTitle" idx="1"/>
          </p:nvPr>
        </p:nvSpPr>
        <p:spPr/>
        <p:txBody>
          <a:bodyPr/>
          <a:lstStyle/>
          <a:p>
            <a:r>
              <a:rPr lang="fr-FR" dirty="0" smtClean="0">
                <a:solidFill>
                  <a:schemeClr val="accent4">
                    <a:lumMod val="50000"/>
                  </a:schemeClr>
                </a:solidFill>
              </a:rPr>
              <a:t>1.2. Les externalités</a:t>
            </a:r>
            <a:endParaRPr lang="fr-FR" dirty="0">
              <a:solidFill>
                <a:schemeClr val="accent4">
                  <a:lumMod val="50000"/>
                </a:schemeClr>
              </a:solidFill>
            </a:endParaRPr>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5341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qu’une externalité ?</a:t>
            </a:r>
            <a:endParaRPr lang="fr-FR" sz="3200" dirty="0"/>
          </a:p>
        </p:txBody>
      </p:sp>
      <p:sp>
        <p:nvSpPr>
          <p:cNvPr id="6" name="Espace réservé du contenu 5"/>
          <p:cNvSpPr>
            <a:spLocks noGrp="1"/>
          </p:cNvSpPr>
          <p:nvPr>
            <p:ph sz="half" idx="1"/>
          </p:nvPr>
        </p:nvSpPr>
        <p:spPr>
          <a:xfrm>
            <a:off x="457200" y="1536192"/>
            <a:ext cx="3657600" cy="4803962"/>
          </a:xfrm>
        </p:spPr>
        <p:txBody>
          <a:bodyPr>
            <a:noAutofit/>
          </a:bodyPr>
          <a:lstStyle/>
          <a:p>
            <a:pPr algn="just"/>
            <a:r>
              <a:rPr lang="fr-FR" sz="1300" dirty="0" smtClean="0"/>
              <a:t>Depuis </a:t>
            </a:r>
            <a:r>
              <a:rPr lang="fr-FR" sz="1300" b="1" dirty="0" smtClean="0"/>
              <a:t>A. Marshall (1842-1924)</a:t>
            </a:r>
            <a:r>
              <a:rPr lang="fr-FR" sz="1300" dirty="0" smtClean="0"/>
              <a:t>, l’externalité se définit comme </a:t>
            </a:r>
            <a:r>
              <a:rPr lang="fr-FR" sz="1300" dirty="0"/>
              <a:t>une </a:t>
            </a:r>
            <a:r>
              <a:rPr lang="fr-FR" sz="1300" b="1" dirty="0">
                <a:solidFill>
                  <a:srgbClr val="48544F"/>
                </a:solidFill>
              </a:rPr>
              <a:t>conséquence positive ou négative d’une activité économique qui n’est pas prise en compte par le marché</a:t>
            </a:r>
            <a:r>
              <a:rPr lang="fr-FR" sz="1300" dirty="0"/>
              <a:t>. En d’autres termes, cela signifie que l’action involontaire d’un agent affecte le bien-être d’un autre agent (c’est-à-dire en ayant un impact sur sa fonction d’utilité ou sa fonction de production) sans que cela donne lieu à une compensation par exemple par un transfert </a:t>
            </a:r>
            <a:r>
              <a:rPr lang="fr-FR" sz="1300" dirty="0" smtClean="0"/>
              <a:t>monétaire.</a:t>
            </a:r>
          </a:p>
          <a:p>
            <a:pPr algn="just"/>
            <a:r>
              <a:rPr lang="fr-FR" sz="1300" dirty="0" smtClean="0"/>
              <a:t>On distingue typiquement </a:t>
            </a:r>
            <a:r>
              <a:rPr lang="fr-FR" sz="1300" dirty="0"/>
              <a:t>les externalités négatives lorsque le bien-être des autres agents est réduit et positives lorsque celui-ci </a:t>
            </a:r>
            <a:r>
              <a:rPr lang="fr-FR" sz="1300" dirty="0" smtClean="0"/>
              <a:t>s’améliore.</a:t>
            </a:r>
          </a:p>
          <a:p>
            <a:pPr algn="just"/>
            <a:r>
              <a:rPr lang="fr-FR" sz="1300" dirty="0" smtClean="0"/>
              <a:t>Exemple 1 : </a:t>
            </a:r>
            <a:r>
              <a:rPr lang="fr-FR" sz="1300" dirty="0"/>
              <a:t>l’entreprise qui rejette des polluants dans l’air ou dans les eaux fluviales </a:t>
            </a:r>
            <a:r>
              <a:rPr lang="fr-FR" sz="1300" dirty="0" smtClean="0"/>
              <a:t>(externalité négative)</a:t>
            </a:r>
            <a:r>
              <a:rPr lang="fr-FR" sz="1300" dirty="0"/>
              <a:t> </a:t>
            </a:r>
            <a:r>
              <a:rPr lang="fr-FR" sz="1300" dirty="0" smtClean="0"/>
              <a:t>;</a:t>
            </a:r>
          </a:p>
          <a:p>
            <a:pPr algn="just"/>
            <a:r>
              <a:rPr lang="fr-FR" sz="1300" dirty="0" smtClean="0"/>
              <a:t>Exemple 2 : la </a:t>
            </a:r>
            <a:r>
              <a:rPr lang="fr-FR" sz="1300" dirty="0"/>
              <a:t>construction d’une station de sports d’hiver sur une commune située en montagne conduit à augmenter le prix des terrains dont bénéficient les propriétaires fonciers (externalité positive).</a:t>
            </a:r>
          </a:p>
          <a:p>
            <a:pPr algn="just"/>
            <a:endParaRPr lang="fr-FR" sz="13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24</a:t>
            </a:fld>
            <a:endParaRPr lang="en-US"/>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0173" y="1920815"/>
            <a:ext cx="3043796" cy="4124385"/>
          </a:xfrm>
          <a:prstGeom prst="rect">
            <a:avLst/>
          </a:prstGeom>
        </p:spPr>
      </p:pic>
      <p:sp>
        <p:nvSpPr>
          <p:cNvPr id="9" name="ZoneTexte 8"/>
          <p:cNvSpPr txBox="1"/>
          <p:nvPr/>
        </p:nvSpPr>
        <p:spPr>
          <a:xfrm>
            <a:off x="4881882" y="1536192"/>
            <a:ext cx="2532264" cy="338554"/>
          </a:xfrm>
          <a:prstGeom prst="rect">
            <a:avLst/>
          </a:prstGeom>
          <a:noFill/>
        </p:spPr>
        <p:txBody>
          <a:bodyPr wrap="none" rtlCol="0">
            <a:spAutoFit/>
          </a:bodyPr>
          <a:lstStyle/>
          <a:p>
            <a:r>
              <a:rPr lang="fr-FR" sz="1600" dirty="0" smtClean="0"/>
              <a:t>Alfred Marshall (1842-1924)</a:t>
            </a:r>
            <a:endParaRPr lang="fr-FR" sz="1600" dirty="0"/>
          </a:p>
        </p:txBody>
      </p:sp>
    </p:spTree>
    <p:extLst>
      <p:ext uri="{BB962C8B-B14F-4D97-AF65-F5344CB8AC3E}">
        <p14:creationId xmlns:p14="http://schemas.microsoft.com/office/powerpoint/2010/main" val="327156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qu’une externalité ?</a:t>
            </a:r>
            <a:endParaRPr lang="fr-FR" sz="3200" dirty="0"/>
          </a:p>
        </p:txBody>
      </p:sp>
      <p:sp>
        <p:nvSpPr>
          <p:cNvPr id="6" name="Espace réservé du contenu 5"/>
          <p:cNvSpPr>
            <a:spLocks noGrp="1"/>
          </p:cNvSpPr>
          <p:nvPr>
            <p:ph sz="half" idx="1"/>
          </p:nvPr>
        </p:nvSpPr>
        <p:spPr>
          <a:xfrm>
            <a:off x="457199" y="1276521"/>
            <a:ext cx="4541891" cy="5234987"/>
          </a:xfrm>
        </p:spPr>
        <p:txBody>
          <a:bodyPr>
            <a:noAutofit/>
          </a:bodyPr>
          <a:lstStyle/>
          <a:p>
            <a:pPr algn="just"/>
            <a:r>
              <a:rPr lang="fr-FR" sz="1200" dirty="0"/>
              <a:t>Au début du XXème siècle, l’économiste britannique </a:t>
            </a:r>
            <a:r>
              <a:rPr lang="fr-FR" sz="1200" b="1" dirty="0"/>
              <a:t>A.C. Pigou</a:t>
            </a:r>
            <a:r>
              <a:rPr lang="fr-FR" sz="1200" dirty="0"/>
              <a:t> (</a:t>
            </a:r>
            <a:r>
              <a:rPr lang="fr-FR" sz="1200" i="1" dirty="0"/>
              <a:t>The </a:t>
            </a:r>
            <a:r>
              <a:rPr lang="fr-FR" sz="1200" i="1" dirty="0" err="1"/>
              <a:t>economics</a:t>
            </a:r>
            <a:r>
              <a:rPr lang="fr-FR" sz="1200" i="1" dirty="0"/>
              <a:t> of </a:t>
            </a:r>
            <a:r>
              <a:rPr lang="fr-FR" sz="1200" i="1" dirty="0" err="1"/>
              <a:t>welfare</a:t>
            </a:r>
            <a:r>
              <a:rPr lang="fr-FR" sz="1200" dirty="0"/>
              <a:t>, 1920) a montré que le marché ne conduit pas à l’optimum en présence </a:t>
            </a:r>
            <a:r>
              <a:rPr lang="fr-FR" sz="1200" dirty="0" smtClean="0"/>
              <a:t>d’externalités : celles</a:t>
            </a:r>
            <a:r>
              <a:rPr lang="fr-FR" sz="1200" dirty="0"/>
              <a:t>-ci introduisent une </a:t>
            </a:r>
            <a:r>
              <a:rPr lang="fr-FR" sz="1200" b="1" dirty="0">
                <a:solidFill>
                  <a:srgbClr val="48544F"/>
                </a:solidFill>
              </a:rPr>
              <a:t>divergence entre les intérêts privés et l’utilité </a:t>
            </a:r>
            <a:r>
              <a:rPr lang="fr-FR" sz="1200" b="1" dirty="0" smtClean="0">
                <a:solidFill>
                  <a:srgbClr val="48544F"/>
                </a:solidFill>
              </a:rPr>
              <a:t>sociale.</a:t>
            </a:r>
          </a:p>
          <a:p>
            <a:pPr algn="just"/>
            <a:r>
              <a:rPr lang="fr-FR" sz="1200" dirty="0" smtClean="0"/>
              <a:t>Les décisions de chaque agent sont prises sur la base des coûts et des bénéfices privés qui résultent de ses choix. En présence d’externalité, il existe un écart entre le </a:t>
            </a:r>
            <a:r>
              <a:rPr lang="fr-FR" sz="1200" b="1" dirty="0" smtClean="0">
                <a:solidFill>
                  <a:schemeClr val="accent4">
                    <a:lumMod val="50000"/>
                  </a:schemeClr>
                </a:solidFill>
              </a:rPr>
              <a:t>coût privé </a:t>
            </a:r>
            <a:r>
              <a:rPr lang="fr-FR" sz="1200" dirty="0" smtClean="0"/>
              <a:t>(supporté par l’agent) et le </a:t>
            </a:r>
            <a:r>
              <a:rPr lang="fr-FR" sz="1200" b="1" dirty="0" smtClean="0">
                <a:solidFill>
                  <a:srgbClr val="48544F"/>
                </a:solidFill>
              </a:rPr>
              <a:t>coût social (</a:t>
            </a:r>
            <a:r>
              <a:rPr lang="fr-FR" sz="1200" dirty="0" smtClean="0"/>
              <a:t>supporté par l’ensemble de la population) :</a:t>
            </a:r>
          </a:p>
          <a:p>
            <a:pPr lvl="1" algn="just">
              <a:buFont typeface="Wingdings" charset="2"/>
              <a:buChar char="Ø"/>
            </a:pPr>
            <a:r>
              <a:rPr lang="fr-FR" sz="1100" b="1" dirty="0" smtClean="0">
                <a:solidFill>
                  <a:srgbClr val="48544F"/>
                </a:solidFill>
              </a:rPr>
              <a:t>En cas d’externalité positive, le rendement social est supérieur au rendement privé : le marché produit moins que l’optimum ;</a:t>
            </a:r>
          </a:p>
          <a:p>
            <a:pPr lvl="1" algn="just">
              <a:buFont typeface="Wingdings" charset="2"/>
              <a:buChar char="Ø"/>
            </a:pPr>
            <a:r>
              <a:rPr lang="fr-FR" sz="1100" b="1" dirty="0" smtClean="0">
                <a:solidFill>
                  <a:srgbClr val="48544F"/>
                </a:solidFill>
              </a:rPr>
              <a:t>En cas d’externalité négative, le coût privé est inférieur au coût social : le marché produit plus que l’optimum.</a:t>
            </a:r>
          </a:p>
          <a:p>
            <a:pPr algn="just"/>
            <a:r>
              <a:rPr lang="fr-FR" sz="1200" dirty="0" smtClean="0"/>
              <a:t>Dans les deux cas</a:t>
            </a:r>
            <a:r>
              <a:rPr lang="fr-FR" sz="1200" b="1" dirty="0" smtClean="0">
                <a:solidFill>
                  <a:srgbClr val="48544F"/>
                </a:solidFill>
              </a:rPr>
              <a:t>, l’équilibre du marché n’est plus un optimum au sens de Pareto </a:t>
            </a:r>
            <a:r>
              <a:rPr lang="fr-FR" sz="1200" dirty="0" smtClean="0"/>
              <a:t>: le sort de certains agents pourrait être amélioré sans détériorer celui des autres en faisant disparaître l’externalité.</a:t>
            </a:r>
          </a:p>
          <a:p>
            <a:pPr algn="just"/>
            <a:r>
              <a:rPr lang="fr-FR" sz="1200" b="1" dirty="0" smtClean="0"/>
              <a:t>Exemple de production supérieure à l’optimum </a:t>
            </a:r>
            <a:r>
              <a:rPr lang="fr-FR" sz="1200" dirty="0" smtClean="0"/>
              <a:t>: production mondiale de pastique à partir du pétrole et « création » d’une « mer de plastique » qui dérive sur les océans du globe.</a:t>
            </a:r>
          </a:p>
          <a:p>
            <a:pPr algn="just"/>
            <a:r>
              <a:rPr lang="fr-FR" sz="1200" b="1" dirty="0" smtClean="0"/>
              <a:t>Exemple de production inférieure à l’optimum</a:t>
            </a:r>
            <a:r>
              <a:rPr lang="fr-FR" sz="1200" dirty="0" smtClean="0"/>
              <a:t> : </a:t>
            </a:r>
            <a:r>
              <a:rPr lang="fr-FR" sz="1200" dirty="0"/>
              <a:t>en l’absence d’un système juridique efficace protégeant la propriété </a:t>
            </a:r>
            <a:r>
              <a:rPr lang="fr-FR" sz="1200" dirty="0" smtClean="0"/>
              <a:t>industrielle, </a:t>
            </a:r>
            <a:r>
              <a:rPr lang="fr-FR" sz="1200" dirty="0"/>
              <a:t>les entreprises ne sont pas incitées à innover dans de nouveaux produits ou de nouveaux procédés dans la mesure où leurs innovations vont bénéficier à leurs concurrents sans que ces derniers en aient supporté le coût</a:t>
            </a:r>
            <a:r>
              <a:rPr lang="fr-FR" sz="1200" dirty="0" smtClean="0"/>
              <a:t>.</a:t>
            </a:r>
            <a:endParaRPr lang="fr-FR" sz="12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25</a:t>
            </a:fld>
            <a:endParaRPr lang="en-US"/>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6138" y="1689791"/>
            <a:ext cx="2651062" cy="3323058"/>
          </a:xfrm>
          <a:prstGeom prst="rect">
            <a:avLst/>
          </a:prstGeom>
        </p:spPr>
      </p:pic>
      <p:sp>
        <p:nvSpPr>
          <p:cNvPr id="7" name="ZoneTexte 6"/>
          <p:cNvSpPr txBox="1"/>
          <p:nvPr/>
        </p:nvSpPr>
        <p:spPr>
          <a:xfrm>
            <a:off x="5426138" y="1248361"/>
            <a:ext cx="2747267" cy="338554"/>
          </a:xfrm>
          <a:prstGeom prst="rect">
            <a:avLst/>
          </a:prstGeom>
          <a:noFill/>
        </p:spPr>
        <p:txBody>
          <a:bodyPr wrap="none" rtlCol="0">
            <a:spAutoFit/>
          </a:bodyPr>
          <a:lstStyle/>
          <a:p>
            <a:r>
              <a:rPr lang="fr-FR" sz="1600" dirty="0" smtClean="0"/>
              <a:t>Arthur Cecil Pigou (1877-1959)</a:t>
            </a:r>
            <a:endParaRPr lang="fr-FR" sz="1600" dirty="0"/>
          </a:p>
        </p:txBody>
      </p:sp>
    </p:spTree>
    <p:extLst>
      <p:ext uri="{BB962C8B-B14F-4D97-AF65-F5344CB8AC3E}">
        <p14:creationId xmlns:p14="http://schemas.microsoft.com/office/powerpoint/2010/main" val="2142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ssolv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ssolve">
                                      <p:cBhvr>
                                        <p:cTn id="3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600" dirty="0" smtClean="0"/>
              <a:t>Un cas d’école d’externalité : la pollinisation des abeilles</a:t>
            </a:r>
            <a:endParaRPr lang="fr-FR" sz="2600" dirty="0"/>
          </a:p>
        </p:txBody>
      </p:sp>
      <p:sp>
        <p:nvSpPr>
          <p:cNvPr id="7" name="Espace réservé du contenu 6"/>
          <p:cNvSpPr>
            <a:spLocks noGrp="1"/>
          </p:cNvSpPr>
          <p:nvPr>
            <p:ph idx="1"/>
          </p:nvPr>
        </p:nvSpPr>
        <p:spPr>
          <a:xfrm>
            <a:off x="457200" y="1188357"/>
            <a:ext cx="7620000" cy="5370286"/>
          </a:xfrm>
        </p:spPr>
        <p:txBody>
          <a:bodyPr>
            <a:noAutofit/>
          </a:bodyPr>
          <a:lstStyle/>
          <a:p>
            <a:pPr algn="just"/>
            <a:r>
              <a:rPr lang="fr-FR" sz="1200" dirty="0"/>
              <a:t>Dans </a:t>
            </a:r>
            <a:r>
              <a:rPr lang="fr-FR" sz="1200" dirty="0" smtClean="0"/>
              <a:t>l’exemple classique de l’externalité positive engendré par la pollinisation des abeilles, </a:t>
            </a:r>
            <a:r>
              <a:rPr lang="fr-FR" sz="1200" dirty="0"/>
              <a:t>s</a:t>
            </a:r>
            <a:r>
              <a:rPr lang="fr-FR" sz="1200" dirty="0" smtClean="0"/>
              <a:t>i </a:t>
            </a:r>
            <a:r>
              <a:rPr lang="fr-FR" sz="1200" dirty="0"/>
              <a:t>chacun des deux </a:t>
            </a:r>
            <a:r>
              <a:rPr lang="fr-FR" sz="1200" dirty="0" smtClean="0"/>
              <a:t>producteurs (apiculteur et agriculteur) </a:t>
            </a:r>
            <a:r>
              <a:rPr lang="fr-FR" sz="1200" dirty="0"/>
              <a:t>prend ses décisions de production indépendamment de l’autre, selon un schéma décentralisé reposant sur la prise en compte des seuls coûts et bénéfices privés pécuniaires, </a:t>
            </a:r>
            <a:r>
              <a:rPr lang="fr-FR" sz="1200" b="1" dirty="0"/>
              <a:t>les quantités produites de miel et de fruits seront socialement sous-</a:t>
            </a:r>
            <a:r>
              <a:rPr lang="fr-FR" sz="1200" b="1" dirty="0" smtClean="0"/>
              <a:t>optimales</a:t>
            </a:r>
            <a:r>
              <a:rPr lang="fr-FR" sz="1200" dirty="0" smtClean="0"/>
              <a:t>.</a:t>
            </a:r>
          </a:p>
          <a:p>
            <a:pPr algn="just"/>
            <a:r>
              <a:rPr lang="fr-FR" sz="1200" dirty="0" smtClean="0"/>
              <a:t>Solutions classiques de la négociation entre ces deux producteurs : a) chacun exprime sa disposition à </a:t>
            </a:r>
            <a:r>
              <a:rPr lang="fr-FR" sz="1200" dirty="0"/>
              <a:t>payer les services que lui procure l’activité de </a:t>
            </a:r>
            <a:r>
              <a:rPr lang="fr-FR" sz="1200" dirty="0" smtClean="0"/>
              <a:t>l’autre ; b) ou fusion </a:t>
            </a:r>
            <a:r>
              <a:rPr lang="fr-FR" sz="1200" dirty="0"/>
              <a:t>entre les deux </a:t>
            </a:r>
            <a:r>
              <a:rPr lang="fr-FR" sz="1200" dirty="0" smtClean="0"/>
              <a:t>activités (solution « </a:t>
            </a:r>
            <a:r>
              <a:rPr lang="fr-FR" sz="1200" dirty="0" err="1" smtClean="0"/>
              <a:t>coasienne</a:t>
            </a:r>
            <a:r>
              <a:rPr lang="fr-FR" sz="1200" dirty="0" smtClean="0"/>
              <a:t> » </a:t>
            </a:r>
            <a:r>
              <a:rPr lang="fr-FR" sz="1200" dirty="0"/>
              <a:t>qui internalise les </a:t>
            </a:r>
            <a:r>
              <a:rPr lang="fr-FR" sz="1200" dirty="0" smtClean="0"/>
              <a:t>externalités). </a:t>
            </a:r>
            <a:r>
              <a:rPr lang="fr-FR" sz="1200" dirty="0"/>
              <a:t>L’une et l’autre de ces deux solutions permet d’atteindre </a:t>
            </a:r>
            <a:r>
              <a:rPr lang="fr-FR" sz="1200" b="1" dirty="0"/>
              <a:t>l’optimum social</a:t>
            </a:r>
            <a:r>
              <a:rPr lang="fr-FR" sz="1200" dirty="0"/>
              <a:t>, ou du moins de s’en approcher</a:t>
            </a:r>
            <a:r>
              <a:rPr lang="fr-FR" sz="1200" dirty="0" smtClean="0"/>
              <a:t>.</a:t>
            </a:r>
          </a:p>
          <a:p>
            <a:pPr algn="just"/>
            <a:r>
              <a:rPr lang="fr-FR" sz="1200" b="1" dirty="0"/>
              <a:t>Mais l’exemple d’une relation réciproque et bilatérale masque, en partie, le véritable enjeu </a:t>
            </a:r>
            <a:r>
              <a:rPr lang="fr-FR" sz="1200" dirty="0" smtClean="0"/>
              <a:t>: </a:t>
            </a:r>
            <a:r>
              <a:rPr lang="fr-FR" sz="1200" dirty="0"/>
              <a:t>les abeilles sont les principaux insectes pollinisateurs, et leur action est indispensable à la fécondation des fleurs de la plupart des arbres fruitiers et des légumes cultivés. Autrement dit, en leur absence, l’essentiel de la production de fruits et de légumes </a:t>
            </a:r>
            <a:r>
              <a:rPr lang="fr-FR" sz="1200" dirty="0" smtClean="0"/>
              <a:t>disparaîtrait.</a:t>
            </a:r>
          </a:p>
          <a:p>
            <a:pPr algn="just"/>
            <a:r>
              <a:rPr lang="fr-FR" sz="1200" dirty="0"/>
              <a:t>Dans un rapport publié en 2006, la FAO (Food and Agriculture </a:t>
            </a:r>
            <a:r>
              <a:rPr lang="fr-FR" sz="1200" dirty="0" err="1"/>
              <a:t>Organization</a:t>
            </a:r>
            <a:r>
              <a:rPr lang="fr-FR" sz="1200" dirty="0"/>
              <a:t>) </a:t>
            </a:r>
            <a:r>
              <a:rPr lang="fr-FR" sz="1200" dirty="0" smtClean="0"/>
              <a:t>évalue à </a:t>
            </a:r>
            <a:r>
              <a:rPr lang="fr-FR" sz="1200" b="1" dirty="0" smtClean="0"/>
              <a:t>14,6 milliards de dollars US la valeur totale de la production agricole qui ne serait pas disponible </a:t>
            </a:r>
            <a:r>
              <a:rPr lang="fr-FR" sz="1200" b="1" dirty="0"/>
              <a:t>sans les services de pollinisation des essaims d’abeilles loués à cet effet par les producteurs</a:t>
            </a:r>
            <a:r>
              <a:rPr lang="fr-FR" sz="1200" dirty="0"/>
              <a:t>. Dans une autre étude </a:t>
            </a:r>
            <a:r>
              <a:rPr lang="fr-FR" sz="1200" dirty="0" smtClean="0"/>
              <a:t>citée par le rapport, </a:t>
            </a:r>
            <a:r>
              <a:rPr lang="fr-FR" sz="1200" dirty="0"/>
              <a:t>Gordon et Davis (2003) mobilisent la méthode des surplus – du consommateur et du producteur – pour aboutir, dans le cas de l’Australie, à une évaluation de </a:t>
            </a:r>
            <a:r>
              <a:rPr lang="fr-FR" sz="1200" b="1" dirty="0"/>
              <a:t>12,9 milliards de dollars australiens</a:t>
            </a:r>
            <a:r>
              <a:rPr lang="fr-FR" sz="1200" dirty="0" smtClean="0"/>
              <a:t>.</a:t>
            </a:r>
          </a:p>
          <a:p>
            <a:pPr algn="just"/>
            <a:endParaRPr lang="fr-FR" sz="1200" dirty="0" smtClean="0"/>
          </a:p>
          <a:p>
            <a:pPr algn="just"/>
            <a:r>
              <a:rPr lang="fr-FR" sz="1200" dirty="0" smtClean="0"/>
              <a:t>En conclusion, </a:t>
            </a:r>
            <a:r>
              <a:rPr lang="fr-FR" sz="1200" b="1" dirty="0" smtClean="0"/>
              <a:t>il est essentiel d’identifier le périmètre géographique d’une externalité : celui-ci peut en apparence être local mais en réalité s’étendre sur un espace beaucoup plus vaste (on parle alors </a:t>
            </a:r>
            <a:r>
              <a:rPr lang="fr-FR" sz="1200" b="1" dirty="0" smtClean="0">
                <a:solidFill>
                  <a:srgbClr val="48544F"/>
                </a:solidFill>
              </a:rPr>
              <a:t>d’externalité globale</a:t>
            </a:r>
            <a:r>
              <a:rPr lang="fr-FR" sz="1200" b="1" dirty="0" smtClean="0"/>
              <a:t>).</a:t>
            </a:r>
          </a:p>
          <a:p>
            <a:pPr algn="just"/>
            <a:r>
              <a:rPr lang="fr-FR" sz="1200" b="1" dirty="0" smtClean="0"/>
              <a:t>C’est seulement sous cette condition qu’il devient possible de penser une régulation plus efficace des externalités tant sur le plan des dispositifs (création de marché de quotas de pollution, réglementations, taxes, etc.) que sur celui de l’échelle de gouvernance (local, national ou mondial).</a:t>
            </a:r>
          </a:p>
          <a:p>
            <a:pPr algn="just"/>
            <a:endParaRPr lang="fr-FR" sz="1200" b="1" dirty="0" smtClean="0"/>
          </a:p>
          <a:p>
            <a:pPr algn="just"/>
            <a:r>
              <a:rPr lang="fr-FR" sz="1200" dirty="0" smtClean="0"/>
              <a:t>Source : d’après </a:t>
            </a:r>
            <a:r>
              <a:rPr lang="fr-FR" sz="1200" b="1" dirty="0" smtClean="0"/>
              <a:t>J. Le </a:t>
            </a:r>
            <a:r>
              <a:rPr lang="fr-FR" sz="1200" b="1" dirty="0" err="1" smtClean="0"/>
              <a:t>Cacheux</a:t>
            </a:r>
            <a:r>
              <a:rPr lang="fr-FR" sz="1200" b="1" dirty="0" smtClean="0"/>
              <a:t> et E. Laurent </a:t>
            </a:r>
            <a:r>
              <a:rPr lang="fr-FR" sz="1200" dirty="0" smtClean="0"/>
              <a:t>– </a:t>
            </a:r>
            <a:r>
              <a:rPr lang="fr-FR" sz="1200" i="1" dirty="0" smtClean="0"/>
              <a:t>Economie de l’environnement et économie écologique</a:t>
            </a:r>
            <a:r>
              <a:rPr lang="fr-FR" sz="1200" dirty="0" smtClean="0"/>
              <a:t>. Armand Colin, coll. « cursus », 2012.</a:t>
            </a:r>
          </a:p>
        </p:txBody>
      </p:sp>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5327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dissolv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6129" y="4972040"/>
            <a:ext cx="2178256" cy="1633692"/>
          </a:xfrm>
          <a:prstGeom prst="rect">
            <a:avLst/>
          </a:prstGeom>
        </p:spPr>
      </p:pic>
      <p:sp>
        <p:nvSpPr>
          <p:cNvPr id="2" name="Titre 1"/>
          <p:cNvSpPr>
            <a:spLocks noGrp="1"/>
          </p:cNvSpPr>
          <p:nvPr>
            <p:ph type="title"/>
          </p:nvPr>
        </p:nvSpPr>
        <p:spPr>
          <a:xfrm>
            <a:off x="457200" y="274638"/>
            <a:ext cx="7620000" cy="798424"/>
          </a:xfrm>
        </p:spPr>
        <p:txBody>
          <a:bodyPr/>
          <a:lstStyle/>
          <a:p>
            <a:r>
              <a:rPr lang="fr-FR" sz="2600" dirty="0" smtClean="0"/>
              <a:t>Un cas d’école d’externalité : la pollinisation des abeilles</a:t>
            </a:r>
            <a:endParaRPr lang="fr-FR" sz="2600" dirty="0"/>
          </a:p>
        </p:txBody>
      </p:sp>
      <p:sp>
        <p:nvSpPr>
          <p:cNvPr id="3" name="Espace réservé du contenu 2"/>
          <p:cNvSpPr>
            <a:spLocks noGrp="1"/>
          </p:cNvSpPr>
          <p:nvPr>
            <p:ph sz="half" idx="1"/>
          </p:nvPr>
        </p:nvSpPr>
        <p:spPr>
          <a:xfrm>
            <a:off x="457199" y="1073062"/>
            <a:ext cx="4170181" cy="5532670"/>
          </a:xfrm>
        </p:spPr>
        <p:txBody>
          <a:bodyPr>
            <a:noAutofit/>
          </a:bodyPr>
          <a:lstStyle/>
          <a:p>
            <a:pPr algn="just"/>
            <a:r>
              <a:rPr lang="fr-FR" sz="1100" dirty="0"/>
              <a:t>A </a:t>
            </a:r>
            <a:r>
              <a:rPr lang="fr-FR" sz="1100" dirty="0" err="1"/>
              <a:t>Ribeauville</a:t>
            </a:r>
            <a:r>
              <a:rPr lang="fr-FR" sz="1100" dirty="0"/>
              <a:t>́, dans le </a:t>
            </a:r>
            <a:r>
              <a:rPr lang="fr-FR" sz="1100" dirty="0" err="1"/>
              <a:t>département</a:t>
            </a:r>
            <a:r>
              <a:rPr lang="fr-FR" sz="1100" dirty="0"/>
              <a:t> du Haut-Rhin, une </a:t>
            </a:r>
            <a:r>
              <a:rPr lang="fr-FR" sz="1100" dirty="0" smtClean="0"/>
              <a:t>mauvaise </a:t>
            </a:r>
            <a:r>
              <a:rPr lang="fr-FR" sz="1100" dirty="0"/>
              <a:t>surprise attendait les apiculteurs. </a:t>
            </a:r>
            <a:r>
              <a:rPr lang="fr-FR" sz="1100" dirty="0" err="1"/>
              <a:t>Début</a:t>
            </a:r>
            <a:r>
              <a:rPr lang="fr-FR" sz="1100" dirty="0"/>
              <a:t> </a:t>
            </a:r>
            <a:r>
              <a:rPr lang="fr-FR" sz="1100" dirty="0" err="1"/>
              <a:t>août</a:t>
            </a:r>
            <a:r>
              <a:rPr lang="fr-FR" sz="1100" dirty="0"/>
              <a:t>, plusieurs d'entre eux constatent que leurs abeilles </a:t>
            </a:r>
            <a:r>
              <a:rPr lang="fr-FR" sz="1100" dirty="0" err="1"/>
              <a:t>ramènent</a:t>
            </a:r>
            <a:r>
              <a:rPr lang="fr-FR" sz="1100" dirty="0"/>
              <a:t> d'</a:t>
            </a:r>
            <a:r>
              <a:rPr lang="fr-FR" sz="1100" dirty="0" err="1"/>
              <a:t>étranges</a:t>
            </a:r>
            <a:r>
              <a:rPr lang="fr-FR" sz="1100" dirty="0"/>
              <a:t> produits de couleur, bleu ou vert, parfois marron chocolat. Les </a:t>
            </a:r>
            <a:r>
              <a:rPr lang="fr-FR" sz="1100" dirty="0" err="1"/>
              <a:t>quantités</a:t>
            </a:r>
            <a:r>
              <a:rPr lang="fr-FR" sz="1100" dirty="0"/>
              <a:t> </a:t>
            </a:r>
            <a:r>
              <a:rPr lang="fr-FR" sz="1100" dirty="0" err="1"/>
              <a:t>transportées</a:t>
            </a:r>
            <a:r>
              <a:rPr lang="fr-FR" sz="1100" dirty="0"/>
              <a:t> sont importantes au point de bloquer la ponte. Un </a:t>
            </a:r>
            <a:r>
              <a:rPr lang="fr-FR" sz="1100" dirty="0" err="1"/>
              <a:t>désastre</a:t>
            </a:r>
            <a:r>
              <a:rPr lang="fr-FR" sz="1100" dirty="0"/>
              <a:t>, car c'est en </a:t>
            </a:r>
            <a:r>
              <a:rPr lang="fr-FR" sz="1100" dirty="0" err="1"/>
              <a:t>éte</a:t>
            </a:r>
            <a:r>
              <a:rPr lang="fr-FR" sz="1100" dirty="0"/>
              <a:t>́ que les reines pondent les "abeilles d'hiver" qui permettront à la ruche de passer la saison du froid. Puis, </a:t>
            </a:r>
            <a:r>
              <a:rPr lang="fr-FR" sz="1100" dirty="0" err="1"/>
              <a:t>très</a:t>
            </a:r>
            <a:r>
              <a:rPr lang="fr-FR" sz="1100" dirty="0"/>
              <a:t> vite, les apiculteurs </a:t>
            </a:r>
            <a:r>
              <a:rPr lang="fr-FR" sz="1100" dirty="0" err="1"/>
              <a:t>récoltent</a:t>
            </a:r>
            <a:r>
              <a:rPr lang="fr-FR" sz="1100" dirty="0"/>
              <a:t> une </a:t>
            </a:r>
            <a:r>
              <a:rPr lang="fr-FR" sz="1100" dirty="0" err="1"/>
              <a:t>étrange</a:t>
            </a:r>
            <a:r>
              <a:rPr lang="fr-FR" sz="1100" dirty="0"/>
              <a:t> mixture à la couleur tout à fait </a:t>
            </a:r>
            <a:r>
              <a:rPr lang="fr-FR" sz="1100" dirty="0" smtClean="0"/>
              <a:t>inhabituelle (…). </a:t>
            </a:r>
            <a:endParaRPr lang="fr-FR" sz="1100" dirty="0"/>
          </a:p>
          <a:p>
            <a:pPr algn="just"/>
            <a:r>
              <a:rPr lang="fr-FR" sz="1100" dirty="0" smtClean="0"/>
              <a:t>Dans </a:t>
            </a:r>
            <a:r>
              <a:rPr lang="fr-FR" sz="1100" dirty="0"/>
              <a:t>un courrier adressé, le 21 avril, au maire de </a:t>
            </a:r>
            <a:r>
              <a:rPr lang="fr-FR" sz="1100" dirty="0" err="1"/>
              <a:t>Ribeauville</a:t>
            </a:r>
            <a:r>
              <a:rPr lang="fr-FR" sz="1100" dirty="0"/>
              <a:t>́, M. </a:t>
            </a:r>
            <a:r>
              <a:rPr lang="fr-FR" sz="1100" dirty="0" err="1" smtClean="0"/>
              <a:t>Frieh</a:t>
            </a:r>
            <a:r>
              <a:rPr lang="fr-FR" sz="1100" dirty="0" smtClean="0"/>
              <a:t> (apiculteur) </a:t>
            </a:r>
            <a:r>
              <a:rPr lang="fr-FR" sz="1100" dirty="0"/>
              <a:t>explique que le directeur d'</a:t>
            </a:r>
            <a:r>
              <a:rPr lang="fr-FR" sz="1100" dirty="0" err="1"/>
              <a:t>Agrivalor</a:t>
            </a:r>
            <a:r>
              <a:rPr lang="fr-FR" sz="1100" dirty="0"/>
              <a:t>, Philippe </a:t>
            </a:r>
            <a:r>
              <a:rPr lang="fr-FR" sz="1100" dirty="0" err="1"/>
              <a:t>Meinrad</a:t>
            </a:r>
            <a:r>
              <a:rPr lang="fr-FR" sz="1100" dirty="0"/>
              <a:t> , leur a indiqué, au cours d'une visite du site, que </a:t>
            </a:r>
            <a:r>
              <a:rPr lang="fr-FR" sz="1100" i="1" dirty="0"/>
              <a:t>"les conteneurs contiennent des </a:t>
            </a:r>
            <a:r>
              <a:rPr lang="fr-FR" sz="1100" i="1" dirty="0" err="1"/>
              <a:t>résidus</a:t>
            </a:r>
            <a:r>
              <a:rPr lang="fr-FR" sz="1100" i="1" dirty="0"/>
              <a:t> de confiserie industrielle des </a:t>
            </a:r>
            <a:r>
              <a:rPr lang="fr-FR" sz="1100" i="1" dirty="0" err="1"/>
              <a:t>établissements</a:t>
            </a:r>
            <a:r>
              <a:rPr lang="fr-FR" sz="1100" i="1" dirty="0"/>
              <a:t> Mars"</a:t>
            </a:r>
            <a:r>
              <a:rPr lang="fr-FR" sz="1100" dirty="0"/>
              <a:t>. La multinationale </a:t>
            </a:r>
            <a:r>
              <a:rPr lang="fr-FR" sz="1100" dirty="0" err="1"/>
              <a:t>américaine</a:t>
            </a:r>
            <a:r>
              <a:rPr lang="fr-FR" sz="1100" dirty="0"/>
              <a:t> dispose de plusieurs sites de production en Alsace, notamment à Haguenau, où sont </a:t>
            </a:r>
            <a:r>
              <a:rPr lang="fr-FR" sz="1100" dirty="0" err="1"/>
              <a:t>confectionnés</a:t>
            </a:r>
            <a:r>
              <a:rPr lang="fr-FR" sz="1100" dirty="0"/>
              <a:t> les fameux </a:t>
            </a:r>
            <a:r>
              <a:rPr lang="fr-FR" sz="1100" dirty="0" err="1"/>
              <a:t>M&amp;M's</a:t>
            </a:r>
            <a:r>
              <a:rPr lang="fr-FR" sz="1100" dirty="0"/>
              <a:t>, ces pastilles </a:t>
            </a:r>
            <a:r>
              <a:rPr lang="fr-FR" sz="1100" dirty="0" err="1"/>
              <a:t>chocolatées</a:t>
            </a:r>
            <a:r>
              <a:rPr lang="fr-FR" sz="1100" dirty="0"/>
              <a:t> de toutes les couleurs. Depuis plusieurs </a:t>
            </a:r>
            <a:r>
              <a:rPr lang="fr-FR" sz="1100" dirty="0" err="1"/>
              <a:t>années</a:t>
            </a:r>
            <a:r>
              <a:rPr lang="fr-FR" sz="1100" dirty="0"/>
              <a:t>, l'entreprise Mars vante son engagement dans le </a:t>
            </a:r>
            <a:r>
              <a:rPr lang="fr-FR" sz="1100" dirty="0" err="1"/>
              <a:t>développement</a:t>
            </a:r>
            <a:r>
              <a:rPr lang="fr-FR" sz="1100" dirty="0"/>
              <a:t> durable, en particulier la valorisation de ses </a:t>
            </a:r>
            <a:r>
              <a:rPr lang="fr-FR" sz="1100" dirty="0" err="1"/>
              <a:t>déchets</a:t>
            </a:r>
            <a:r>
              <a:rPr lang="fr-FR" sz="1100" dirty="0"/>
              <a:t>... </a:t>
            </a:r>
            <a:r>
              <a:rPr lang="fr-FR" sz="1100" dirty="0" smtClean="0"/>
              <a:t>(…).</a:t>
            </a:r>
            <a:endParaRPr lang="fr-FR" sz="1100" dirty="0"/>
          </a:p>
          <a:p>
            <a:pPr algn="just"/>
            <a:r>
              <a:rPr lang="fr-FR" sz="1100" dirty="0" err="1"/>
              <a:t>Agrivalor</a:t>
            </a:r>
            <a:r>
              <a:rPr lang="fr-FR" sz="1100" dirty="0"/>
              <a:t>, dans un courrier adressé au syndicat apicole, le 6 septembre, </a:t>
            </a:r>
            <a:r>
              <a:rPr lang="fr-FR" sz="1100" dirty="0" err="1"/>
              <a:t>reconnaît</a:t>
            </a:r>
            <a:r>
              <a:rPr lang="fr-FR" sz="1100" dirty="0"/>
              <a:t> à demi-mot les faits</a:t>
            </a:r>
            <a:r>
              <a:rPr lang="fr-FR" sz="1100" i="1" dirty="0"/>
              <a:t>, "</a:t>
            </a:r>
            <a:r>
              <a:rPr lang="fr-FR" sz="1100" i="1" dirty="0" err="1"/>
              <a:t>déplore</a:t>
            </a:r>
            <a:r>
              <a:rPr lang="fr-FR" sz="1100" i="1" dirty="0"/>
              <a:t> </a:t>
            </a:r>
            <a:r>
              <a:rPr lang="fr-FR" sz="1100" i="1" dirty="0" err="1"/>
              <a:t>très</a:t>
            </a:r>
            <a:r>
              <a:rPr lang="fr-FR" sz="1100" i="1" dirty="0"/>
              <a:t> </a:t>
            </a:r>
            <a:r>
              <a:rPr lang="fr-FR" sz="1100" i="1" dirty="0" err="1"/>
              <a:t>sincèrement</a:t>
            </a:r>
            <a:r>
              <a:rPr lang="fr-FR" sz="1100" i="1" dirty="0"/>
              <a:t> la situation"</a:t>
            </a:r>
            <a:r>
              <a:rPr lang="fr-FR" sz="1100" dirty="0"/>
              <a:t>, mais soutient que </a:t>
            </a:r>
            <a:r>
              <a:rPr lang="fr-FR" sz="1100" i="1" dirty="0"/>
              <a:t>"les sous-produits </a:t>
            </a:r>
            <a:r>
              <a:rPr lang="fr-FR" sz="1100" i="1" dirty="0" err="1"/>
              <a:t>sucrés</a:t>
            </a:r>
            <a:r>
              <a:rPr lang="fr-FR" sz="1100" i="1" dirty="0"/>
              <a:t>" </a:t>
            </a:r>
            <a:r>
              <a:rPr lang="fr-FR" sz="1100" dirty="0" err="1"/>
              <a:t>valorisés</a:t>
            </a:r>
            <a:r>
              <a:rPr lang="fr-FR" sz="1100" dirty="0"/>
              <a:t> sur le site de </a:t>
            </a:r>
            <a:r>
              <a:rPr lang="fr-FR" sz="1100" dirty="0" err="1"/>
              <a:t>méthanisation</a:t>
            </a:r>
            <a:r>
              <a:rPr lang="fr-FR" sz="1100" dirty="0"/>
              <a:t> sont </a:t>
            </a:r>
            <a:r>
              <a:rPr lang="fr-FR" sz="1100" i="1" dirty="0"/>
              <a:t>"conformes à l'</a:t>
            </a:r>
            <a:r>
              <a:rPr lang="fr-FR" sz="1100" i="1" dirty="0" err="1"/>
              <a:t>arrête</a:t>
            </a:r>
            <a:r>
              <a:rPr lang="fr-FR" sz="1100" i="1" dirty="0"/>
              <a:t>́ </a:t>
            </a:r>
            <a:r>
              <a:rPr lang="fr-FR" sz="1100" i="1" dirty="0" err="1"/>
              <a:t>préfectoral</a:t>
            </a:r>
            <a:r>
              <a:rPr lang="fr-FR" sz="1100" i="1" dirty="0"/>
              <a:t> d'autorisation d'exploiter"</a:t>
            </a:r>
            <a:r>
              <a:rPr lang="fr-FR" sz="1100" dirty="0"/>
              <a:t>. </a:t>
            </a:r>
            <a:r>
              <a:rPr lang="fr-FR" sz="1100" b="1" i="1" dirty="0"/>
              <a:t>"Nous n'imaginions à aucun moment que la </a:t>
            </a:r>
            <a:r>
              <a:rPr lang="fr-FR" sz="1100" b="1" i="1" dirty="0" err="1"/>
              <a:t>présence</a:t>
            </a:r>
            <a:r>
              <a:rPr lang="fr-FR" sz="1100" b="1" i="1" dirty="0"/>
              <a:t> de sous-produits </a:t>
            </a:r>
            <a:r>
              <a:rPr lang="fr-FR" sz="1100" b="1" i="1" dirty="0" err="1"/>
              <a:t>sucrés</a:t>
            </a:r>
            <a:r>
              <a:rPr lang="fr-FR" sz="1100" b="1" i="1" dirty="0"/>
              <a:t> dans l'enceinte de notre site aurait une relation avec l'exploitation de vos ruches</a:t>
            </a:r>
            <a:r>
              <a:rPr lang="fr-FR" sz="1100" b="1" i="1" dirty="0" smtClean="0"/>
              <a:t>. ».</a:t>
            </a:r>
          </a:p>
          <a:p>
            <a:pPr algn="just"/>
            <a:r>
              <a:rPr lang="fr-FR" sz="1100" b="1" i="1" dirty="0" smtClean="0"/>
              <a:t>Le Monde, 3 Octobre 2012.</a:t>
            </a:r>
            <a:endParaRPr lang="fr-FR" sz="1100" b="1" dirty="0"/>
          </a:p>
        </p:txBody>
      </p:sp>
      <p:sp>
        <p:nvSpPr>
          <p:cNvPr id="5" name="Espace réservé du pied de page 4"/>
          <p:cNvSpPr>
            <a:spLocks noGrp="1"/>
          </p:cNvSpPr>
          <p:nvPr>
            <p:ph type="ftr" sz="quarter" idx="11"/>
          </p:nvPr>
        </p:nvSpPr>
        <p:spPr/>
        <p:txBody>
          <a:bodyPr/>
          <a:lstStyle/>
          <a:p>
            <a:r>
              <a:rPr lang="pt-BR" smtClean="0"/>
              <a:t>JECO 2012 - C. Rodrigues</a:t>
            </a:r>
            <a:endParaRPr lang="en-US"/>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27</a:t>
            </a:fld>
            <a:endParaRPr lang="en-US"/>
          </a:p>
        </p:txBody>
      </p:sp>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605" y="1143000"/>
            <a:ext cx="3267780" cy="2178520"/>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605" y="3400738"/>
            <a:ext cx="3267780" cy="2014543"/>
          </a:xfrm>
          <a:prstGeom prst="rect">
            <a:avLst/>
          </a:prstGeom>
        </p:spPr>
      </p:pic>
    </p:spTree>
    <p:extLst>
      <p:ext uri="{BB962C8B-B14F-4D97-AF65-F5344CB8AC3E}">
        <p14:creationId xmlns:p14="http://schemas.microsoft.com/office/powerpoint/2010/main" val="409559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57200" y="1417638"/>
            <a:ext cx="7620000" cy="1838117"/>
          </a:xfrm>
        </p:spPr>
        <p:txBody>
          <a:bodyPr>
            <a:normAutofit fontScale="92500" lnSpcReduction="20000"/>
          </a:bodyPr>
          <a:lstStyle/>
          <a:p>
            <a:pPr algn="just"/>
            <a:r>
              <a:rPr lang="fr-FR" sz="1800" dirty="0" smtClean="0">
                <a:solidFill>
                  <a:schemeClr val="accent6">
                    <a:lumMod val="75000"/>
                  </a:schemeClr>
                </a:solidFill>
              </a:rPr>
              <a:t>Problématique de travail avec les élèves </a:t>
            </a:r>
            <a:r>
              <a:rPr lang="fr-FR" sz="1800" dirty="0" smtClean="0"/>
              <a:t>: existence d’un </a:t>
            </a:r>
            <a:r>
              <a:rPr lang="fr-FR" sz="1800" i="1" dirty="0" smtClean="0"/>
              <a:t>continuum</a:t>
            </a:r>
            <a:r>
              <a:rPr lang="fr-FR" sz="1800" dirty="0" smtClean="0"/>
              <a:t> entre les défaillances du marché et l’allocation optimale des richesses par le marché.</a:t>
            </a:r>
          </a:p>
          <a:p>
            <a:pPr algn="just"/>
            <a:r>
              <a:rPr lang="fr-FR" sz="1800" dirty="0" smtClean="0">
                <a:solidFill>
                  <a:schemeClr val="accent6">
                    <a:lumMod val="75000"/>
                  </a:schemeClr>
                </a:solidFill>
              </a:rPr>
              <a:t>Acquis de la réflexion </a:t>
            </a:r>
            <a:r>
              <a:rPr lang="fr-FR" sz="1800" dirty="0" smtClean="0"/>
              <a:t>: de la même façon qu’il n’existe pas, empiriquement, d’allocation optimale des ressources par le marché ; il n’existe pas non plus de « défaillance pure » du marché. Les modèles économiques enseignent qu’il est possible de mettre en œuvres des dispositifs institutionnels par lesquels ces défaillances peuvent être réduites (sur la partie droite du </a:t>
            </a:r>
            <a:r>
              <a:rPr lang="fr-FR" sz="1800" i="1" dirty="0" smtClean="0"/>
              <a:t>continuum</a:t>
            </a:r>
            <a:r>
              <a:rPr lang="fr-FR" sz="1800" dirty="0" smtClean="0"/>
              <a:t> comme sur la partie gauche).</a:t>
            </a:r>
            <a:endParaRPr lang="fr-FR" sz="18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28</a:t>
            </a:fld>
            <a:endParaRPr lang="en-US"/>
          </a:p>
        </p:txBody>
      </p:sp>
      <p:cxnSp>
        <p:nvCxnSpPr>
          <p:cNvPr id="10" name="Connecteur droit 9"/>
          <p:cNvCxnSpPr/>
          <p:nvPr/>
        </p:nvCxnSpPr>
        <p:spPr>
          <a:xfrm>
            <a:off x="836541" y="4656838"/>
            <a:ext cx="6954379" cy="0"/>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Bulle rectangulaire à coins arrondis 10"/>
          <p:cNvSpPr/>
          <p:nvPr/>
        </p:nvSpPr>
        <p:spPr>
          <a:xfrm>
            <a:off x="715595"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sz="1300" dirty="0" smtClean="0">
                <a:solidFill>
                  <a:schemeClr val="tx2">
                    <a:lumMod val="75000"/>
                  </a:schemeClr>
                </a:solidFill>
              </a:rPr>
              <a:t>Défaillance « forte » : bien collectifs, biens communs externalités</a:t>
            </a:r>
            <a:endParaRPr lang="fr-FR" sz="1300" dirty="0">
              <a:solidFill>
                <a:schemeClr val="tx2">
                  <a:lumMod val="75000"/>
                </a:schemeClr>
              </a:solidFill>
            </a:endParaRPr>
          </a:p>
        </p:txBody>
      </p:sp>
      <p:sp>
        <p:nvSpPr>
          <p:cNvPr id="12" name="Bulle rectangulaire à coins arrondis 11"/>
          <p:cNvSpPr/>
          <p:nvPr/>
        </p:nvSpPr>
        <p:spPr>
          <a:xfrm>
            <a:off x="5855788" y="3365906"/>
            <a:ext cx="2077451" cy="716387"/>
          </a:xfrm>
          <a:prstGeom prst="wedgeRoundRectCallout">
            <a:avLst>
              <a:gd name="adj1" fmla="val 37119"/>
              <a:gd name="adj2" fmla="val 124669"/>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sz="1300" dirty="0" smtClean="0">
                <a:solidFill>
                  <a:schemeClr val="tx2">
                    <a:lumMod val="75000"/>
                  </a:schemeClr>
                </a:solidFill>
              </a:rPr>
              <a:t>Allocation efficace« forte » :</a:t>
            </a:r>
          </a:p>
          <a:p>
            <a:pPr algn="ctr"/>
            <a:r>
              <a:rPr lang="fr-FR" sz="1300" dirty="0">
                <a:solidFill>
                  <a:schemeClr val="tx2">
                    <a:lumMod val="75000"/>
                  </a:schemeClr>
                </a:solidFill>
              </a:rPr>
              <a:t>m</a:t>
            </a:r>
            <a:r>
              <a:rPr lang="fr-FR" sz="1300" dirty="0" smtClean="0">
                <a:solidFill>
                  <a:schemeClr val="tx2">
                    <a:lumMod val="75000"/>
                  </a:schemeClr>
                </a:solidFill>
              </a:rPr>
              <a:t>archés parfaitement concurrentiels sur biens privatifs</a:t>
            </a:r>
            <a:endParaRPr lang="fr-FR" sz="1300" dirty="0">
              <a:solidFill>
                <a:schemeClr val="tx2">
                  <a:lumMod val="75000"/>
                </a:schemeClr>
              </a:solidFill>
            </a:endParaRPr>
          </a:p>
        </p:txBody>
      </p:sp>
      <p:sp>
        <p:nvSpPr>
          <p:cNvPr id="13" name="Bulle rectangulaire à coins arrondis 12"/>
          <p:cNvSpPr/>
          <p:nvPr/>
        </p:nvSpPr>
        <p:spPr>
          <a:xfrm>
            <a:off x="5483482" y="5415281"/>
            <a:ext cx="2136098" cy="716387"/>
          </a:xfrm>
          <a:prstGeom prst="wedgeRoundRectCallout">
            <a:avLst>
              <a:gd name="adj1" fmla="val -39571"/>
              <a:gd name="adj2" fmla="val -14407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sz="1300" dirty="0" smtClean="0">
                <a:solidFill>
                  <a:schemeClr val="tx2">
                    <a:lumMod val="75000"/>
                  </a:schemeClr>
                </a:solidFill>
              </a:rPr>
              <a:t>Allocation des richesses dans le cadre des marchés imparfaitement concurrentiels : </a:t>
            </a:r>
            <a:r>
              <a:rPr lang="fr-FR" sz="1300" b="1" dirty="0" smtClean="0">
                <a:solidFill>
                  <a:schemeClr val="tx2">
                    <a:lumMod val="75000"/>
                  </a:schemeClr>
                </a:solidFill>
              </a:rPr>
              <a:t>pouvoir de marché, oligopole</a:t>
            </a:r>
            <a:r>
              <a:rPr lang="fr-FR" sz="1300" dirty="0" smtClean="0">
                <a:solidFill>
                  <a:schemeClr val="tx2">
                    <a:lumMod val="75000"/>
                  </a:schemeClr>
                </a:solidFill>
              </a:rPr>
              <a:t>, etc.</a:t>
            </a:r>
            <a:endParaRPr lang="fr-FR" sz="1300" dirty="0">
              <a:solidFill>
                <a:schemeClr val="tx2">
                  <a:lumMod val="75000"/>
                </a:schemeClr>
              </a:solidFill>
            </a:endParaRPr>
          </a:p>
        </p:txBody>
      </p:sp>
      <p:sp>
        <p:nvSpPr>
          <p:cNvPr id="14" name="Bulle rectangulaire à coins arrondis 13"/>
          <p:cNvSpPr/>
          <p:nvPr/>
        </p:nvSpPr>
        <p:spPr>
          <a:xfrm>
            <a:off x="2821459" y="5415281"/>
            <a:ext cx="2479387" cy="1237344"/>
          </a:xfrm>
          <a:prstGeom prst="wedgeRoundRectCallout">
            <a:avLst>
              <a:gd name="adj1" fmla="val 8468"/>
              <a:gd name="adj2" fmla="val -10493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r>
              <a:rPr lang="fr-FR" sz="1300" dirty="0" smtClean="0">
                <a:solidFill>
                  <a:schemeClr val="tx2">
                    <a:lumMod val="75000"/>
                  </a:schemeClr>
                </a:solidFill>
              </a:rPr>
              <a:t>Dysfonctionnement dans l’allocation des richesses dans le cadre de marchés imparfaitement concurrentiels : </a:t>
            </a:r>
            <a:r>
              <a:rPr lang="fr-FR" sz="1300" b="1" dirty="0" smtClean="0">
                <a:solidFill>
                  <a:schemeClr val="tx2">
                    <a:lumMod val="75000"/>
                  </a:schemeClr>
                </a:solidFill>
              </a:rPr>
              <a:t>asymétrie informationnelle et comportements opportunistes des agents</a:t>
            </a:r>
            <a:endParaRPr lang="fr-FR" sz="1300" b="1" dirty="0">
              <a:solidFill>
                <a:schemeClr val="tx2">
                  <a:lumMod val="75000"/>
                </a:schemeClr>
              </a:solidFill>
            </a:endParaRPr>
          </a:p>
        </p:txBody>
      </p:sp>
      <p:sp>
        <p:nvSpPr>
          <p:cNvPr id="15" name="Titre 6"/>
          <p:cNvSpPr>
            <a:spLocks noGrp="1"/>
          </p:cNvSpPr>
          <p:nvPr>
            <p:ph type="title"/>
          </p:nvPr>
        </p:nvSpPr>
        <p:spPr/>
        <p:txBody>
          <a:bodyPr/>
          <a:lstStyle/>
          <a:p>
            <a:r>
              <a:rPr lang="fr-FR" dirty="0" smtClean="0"/>
              <a:t>En guise de conclusion…</a:t>
            </a:r>
            <a:endParaRPr lang="fr-FR" dirty="0"/>
          </a:p>
        </p:txBody>
      </p:sp>
      <p:sp>
        <p:nvSpPr>
          <p:cNvPr id="16" name="Bulle rectangulaire à coins arrondis 15"/>
          <p:cNvSpPr/>
          <p:nvPr/>
        </p:nvSpPr>
        <p:spPr>
          <a:xfrm>
            <a:off x="158049" y="5415281"/>
            <a:ext cx="2479387" cy="1208842"/>
          </a:xfrm>
          <a:prstGeom prst="wedgeRoundRectCallout">
            <a:avLst>
              <a:gd name="adj1" fmla="val 10453"/>
              <a:gd name="adj2" fmla="val -106674"/>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fr-FR" sz="1300" dirty="0" smtClean="0">
                <a:solidFill>
                  <a:schemeClr val="tx2">
                    <a:lumMod val="75000"/>
                  </a:schemeClr>
                </a:solidFill>
              </a:rPr>
              <a:t>Réduction des défaillances du marché sous condition de meilleure attribution de droits de propriété (biens communs et externalités par exemple)</a:t>
            </a:r>
            <a:endParaRPr lang="fr-FR" sz="1300" b="1" dirty="0">
              <a:solidFill>
                <a:schemeClr val="tx2">
                  <a:lumMod val="75000"/>
                </a:schemeClr>
              </a:solidFill>
            </a:endParaRPr>
          </a:p>
        </p:txBody>
      </p:sp>
      <p:sp>
        <p:nvSpPr>
          <p:cNvPr id="17" name="Bulle rectangulaire à coins arrondis 16"/>
          <p:cNvSpPr/>
          <p:nvPr/>
        </p:nvSpPr>
        <p:spPr>
          <a:xfrm>
            <a:off x="2413737"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algn="ctr"/>
            <a:r>
              <a:rPr lang="fr-FR" sz="1300" dirty="0" smtClean="0">
                <a:solidFill>
                  <a:schemeClr val="tx2">
                    <a:lumMod val="75000"/>
                  </a:schemeClr>
                </a:solidFill>
              </a:rPr>
              <a:t>Réduction des défaillances du marché sous condition d’une régulation politique collective des ressources et d’une valorisation du capital naturel</a:t>
            </a:r>
            <a:endParaRPr lang="fr-FR" sz="1300" dirty="0">
              <a:solidFill>
                <a:schemeClr val="tx2">
                  <a:lumMod val="75000"/>
                </a:schemeClr>
              </a:solidFill>
            </a:endParaRPr>
          </a:p>
        </p:txBody>
      </p:sp>
      <p:sp>
        <p:nvSpPr>
          <p:cNvPr id="18" name="Bulle rectangulaire à coins arrondis 17"/>
          <p:cNvSpPr/>
          <p:nvPr/>
        </p:nvSpPr>
        <p:spPr>
          <a:xfrm>
            <a:off x="4133946"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r>
              <a:rPr lang="fr-FR" sz="1300" dirty="0" smtClean="0">
                <a:solidFill>
                  <a:schemeClr val="tx2">
                    <a:lumMod val="75000"/>
                  </a:schemeClr>
                </a:solidFill>
              </a:rPr>
              <a:t>Réduction des défaillances du marché sous condition de mise en œuvre de politiques publiques plus efficaces (taxe carbone, réglementations, marché de quotas, etc.)</a:t>
            </a:r>
            <a:endParaRPr lang="fr-FR" sz="1300" dirty="0">
              <a:solidFill>
                <a:schemeClr val="tx2">
                  <a:lumMod val="75000"/>
                </a:schemeClr>
              </a:solidFill>
            </a:endParaRPr>
          </a:p>
        </p:txBody>
      </p:sp>
    </p:spTree>
    <p:extLst>
      <p:ext uri="{BB962C8B-B14F-4D97-AF65-F5344CB8AC3E}">
        <p14:creationId xmlns:p14="http://schemas.microsoft.com/office/powerpoint/2010/main" val="22406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6" name="Espace réservé du contenu 5"/>
          <p:cNvSpPr>
            <a:spLocks noGrp="1"/>
          </p:cNvSpPr>
          <p:nvPr>
            <p:ph idx="1"/>
          </p:nvPr>
        </p:nvSpPr>
        <p:spPr>
          <a:xfrm>
            <a:off x="457200" y="1600201"/>
            <a:ext cx="7620000" cy="1302764"/>
          </a:xfrm>
        </p:spPr>
        <p:txBody>
          <a:bodyPr>
            <a:normAutofit/>
          </a:bodyPr>
          <a:lstStyle/>
          <a:p>
            <a:pPr algn="just"/>
            <a:r>
              <a:rPr lang="fr-FR" sz="1800" dirty="0"/>
              <a:t>les « </a:t>
            </a:r>
            <a:r>
              <a:rPr lang="fr-FR" sz="1800" b="1" dirty="0"/>
              <a:t>défaillances du marché</a:t>
            </a:r>
            <a:r>
              <a:rPr lang="fr-FR" sz="1800" dirty="0"/>
              <a:t> » (</a:t>
            </a:r>
            <a:r>
              <a:rPr lang="fr-FR" sz="1800" i="1" dirty="0" err="1"/>
              <a:t>market</a:t>
            </a:r>
            <a:r>
              <a:rPr lang="fr-FR" sz="1800" i="1" dirty="0"/>
              <a:t> </a:t>
            </a:r>
            <a:r>
              <a:rPr lang="fr-FR" sz="1800" i="1" dirty="0" err="1"/>
              <a:t>failures</a:t>
            </a:r>
            <a:r>
              <a:rPr lang="fr-FR" sz="1800" dirty="0"/>
              <a:t> selon l’expression anglaise consacrée) </a:t>
            </a:r>
            <a:r>
              <a:rPr lang="fr-FR" sz="1800" dirty="0" smtClean="0"/>
              <a:t>correspondent à des </a:t>
            </a:r>
            <a:r>
              <a:rPr lang="fr-FR" sz="1800" dirty="0"/>
              <a:t>situations dans lesquelles la régulation par le marché se révèle </a:t>
            </a:r>
            <a:r>
              <a:rPr lang="fr-FR" sz="1800" dirty="0" smtClean="0"/>
              <a:t>soit impossible soit sous-optimale s’agissant </a:t>
            </a:r>
            <a:r>
              <a:rPr lang="fr-FR" sz="1800" dirty="0"/>
              <a:t>de </a:t>
            </a:r>
            <a:r>
              <a:rPr lang="fr-FR" sz="1800" dirty="0" smtClean="0"/>
              <a:t>l’allocation et/ou la distribution </a:t>
            </a:r>
            <a:r>
              <a:rPr lang="fr-FR" sz="1800" dirty="0"/>
              <a:t>de certaines </a:t>
            </a:r>
            <a:r>
              <a:rPr lang="fr-FR" sz="1800" dirty="0" smtClean="0"/>
              <a:t>richesses.</a:t>
            </a:r>
            <a:endParaRPr lang="fr-FR" sz="1800" dirty="0"/>
          </a:p>
          <a:p>
            <a:pPr algn="just"/>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a:t>
            </a:fld>
            <a:endParaRPr lang="en-US"/>
          </a:p>
        </p:txBody>
      </p:sp>
      <p:sp>
        <p:nvSpPr>
          <p:cNvPr id="7" name="Arrondir un rectangle avec un coin diagonal 6"/>
          <p:cNvSpPr/>
          <p:nvPr/>
        </p:nvSpPr>
        <p:spPr>
          <a:xfrm>
            <a:off x="3063958" y="2841414"/>
            <a:ext cx="2711199" cy="919401"/>
          </a:xfrm>
          <a:prstGeom prst="round2DiagRect">
            <a:avLst/>
          </a:prstGeom>
        </p:spPr>
        <p:style>
          <a:lnRef idx="2">
            <a:schemeClr val="dk1"/>
          </a:lnRef>
          <a:fillRef idx="1">
            <a:schemeClr val="lt1"/>
          </a:fillRef>
          <a:effectRef idx="0">
            <a:schemeClr val="dk1"/>
          </a:effectRef>
          <a:fontRef idx="minor">
            <a:schemeClr val="dk1"/>
          </a:fontRef>
        </p:style>
        <p:txBody>
          <a:bodyPr rtlCol="0" anchor="ctr">
            <a:spAutoFit/>
          </a:bodyPr>
          <a:lstStyle/>
          <a:p>
            <a:pPr algn="ctr"/>
            <a:r>
              <a:rPr lang="fr-FR" sz="1600" dirty="0" smtClean="0"/>
              <a:t>Cas typiques de défaillances du marché dans la pensée économique</a:t>
            </a:r>
            <a:endParaRPr lang="fr-FR" sz="1600" dirty="0"/>
          </a:p>
        </p:txBody>
      </p:sp>
      <p:sp>
        <p:nvSpPr>
          <p:cNvPr id="8" name="Arrondir un rectangle à un seul coin 7"/>
          <p:cNvSpPr/>
          <p:nvPr/>
        </p:nvSpPr>
        <p:spPr>
          <a:xfrm>
            <a:off x="675280" y="4223409"/>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Biens collectifs</a:t>
            </a:r>
            <a:endParaRPr lang="fr-FR" dirty="0"/>
          </a:p>
        </p:txBody>
      </p:sp>
      <p:sp>
        <p:nvSpPr>
          <p:cNvPr id="9" name="Arrondir un rectangle à un seul coin 8"/>
          <p:cNvSpPr/>
          <p:nvPr/>
        </p:nvSpPr>
        <p:spPr>
          <a:xfrm>
            <a:off x="3426795" y="4223408"/>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Externalités</a:t>
            </a:r>
            <a:endParaRPr lang="fr-FR" dirty="0"/>
          </a:p>
        </p:txBody>
      </p:sp>
      <p:sp>
        <p:nvSpPr>
          <p:cNvPr id="10" name="Arrondir un rectangle à un seul coin 9"/>
          <p:cNvSpPr/>
          <p:nvPr/>
        </p:nvSpPr>
        <p:spPr>
          <a:xfrm>
            <a:off x="5857006" y="4223409"/>
            <a:ext cx="1914974" cy="85677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Monopoles naturels</a:t>
            </a:r>
            <a:endParaRPr lang="fr-FR" dirty="0"/>
          </a:p>
        </p:txBody>
      </p:sp>
      <p:cxnSp>
        <p:nvCxnSpPr>
          <p:cNvPr id="12" name="Connecteur en angle 11"/>
          <p:cNvCxnSpPr>
            <a:stCxn id="7" idx="2"/>
            <a:endCxn id="8" idx="0"/>
          </p:cNvCxnSpPr>
          <p:nvPr/>
        </p:nvCxnSpPr>
        <p:spPr>
          <a:xfrm rot="10800000" flipV="1">
            <a:off x="1632768" y="3301115"/>
            <a:ext cx="1431191" cy="922294"/>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5" name="Connecteur en angle 14"/>
          <p:cNvCxnSpPr>
            <a:stCxn id="7" idx="1"/>
            <a:endCxn id="9" idx="0"/>
          </p:cNvCxnSpPr>
          <p:nvPr/>
        </p:nvCxnSpPr>
        <p:spPr>
          <a:xfrm rot="5400000">
            <a:off x="4170624" y="3974473"/>
            <a:ext cx="462593" cy="35276"/>
          </a:xfrm>
          <a:prstGeom prst="bentConnector3">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9" name="Connecteur en angle 18"/>
          <p:cNvCxnSpPr>
            <a:stCxn id="7" idx="0"/>
            <a:endCxn id="10" idx="0"/>
          </p:cNvCxnSpPr>
          <p:nvPr/>
        </p:nvCxnSpPr>
        <p:spPr>
          <a:xfrm>
            <a:off x="5775157" y="3301115"/>
            <a:ext cx="1039336" cy="922294"/>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1816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8" name="Espace réservé du contenu 7"/>
          <p:cNvSpPr>
            <a:spLocks noGrp="1"/>
          </p:cNvSpPr>
          <p:nvPr>
            <p:ph idx="1"/>
          </p:nvPr>
        </p:nvSpPr>
        <p:spPr>
          <a:xfrm>
            <a:off x="457200" y="1141975"/>
            <a:ext cx="7620000" cy="2113781"/>
          </a:xfrm>
        </p:spPr>
        <p:txBody>
          <a:bodyPr>
            <a:normAutofit fontScale="77500" lnSpcReduction="20000"/>
          </a:bodyPr>
          <a:lstStyle/>
          <a:p>
            <a:pPr algn="just"/>
            <a:r>
              <a:rPr lang="fr-FR" sz="1800" dirty="0" smtClean="0"/>
              <a:t>Les travaux contemporains en économie enseignent que le critère « d’impossibilité technique » dans l’allocation de certaines richesses par le marché doit être nuancé.</a:t>
            </a:r>
          </a:p>
          <a:p>
            <a:pPr algn="just"/>
            <a:r>
              <a:rPr lang="fr-FR" sz="1800" dirty="0" smtClean="0"/>
              <a:t>Présence d’un débat scientifique ancien :</a:t>
            </a:r>
          </a:p>
          <a:p>
            <a:pPr lvl="1" algn="just"/>
            <a:r>
              <a:rPr lang="fr-FR" sz="1600" dirty="0" smtClean="0"/>
              <a:t>Pour les tenants de </a:t>
            </a:r>
            <a:r>
              <a:rPr lang="fr-FR" sz="1600" b="1" dirty="0" smtClean="0"/>
              <a:t>l’économie du bien-être</a:t>
            </a:r>
            <a:r>
              <a:rPr lang="fr-FR" sz="1600" dirty="0" smtClean="0"/>
              <a:t>, les caractéristiques techniques des biens collectifs rendent leur production impossible par les agents privés (défaillance « pure » du marché).</a:t>
            </a:r>
          </a:p>
          <a:p>
            <a:pPr lvl="1" algn="just"/>
            <a:r>
              <a:rPr lang="fr-FR" sz="1600" dirty="0" smtClean="0"/>
              <a:t>Pour les tenants de</a:t>
            </a:r>
            <a:r>
              <a:rPr lang="fr-FR" sz="1600" b="1" dirty="0" smtClean="0"/>
              <a:t> l’Ecole des choix publics</a:t>
            </a:r>
            <a:r>
              <a:rPr lang="fr-FR" sz="1600" dirty="0" smtClean="0"/>
              <a:t>, L’Etat ne dispose pas d’une information parfaite et l’hypothèse selon laquelle il recherche exclusivement l’intérêt général est remise en cause. L’allocation des biens collectifs dans le cadre public n’est pas plus efficace.</a:t>
            </a:r>
            <a:endParaRPr lang="fr-FR" sz="1600" dirty="0"/>
          </a:p>
          <a:p>
            <a:pPr algn="just"/>
            <a:r>
              <a:rPr lang="fr-FR" sz="1800" dirty="0" smtClean="0">
                <a:solidFill>
                  <a:schemeClr val="accent6">
                    <a:lumMod val="75000"/>
                  </a:schemeClr>
                </a:solidFill>
              </a:rPr>
              <a:t>Problématique de travail avec les élèves</a:t>
            </a:r>
            <a:r>
              <a:rPr lang="fr-FR" sz="1800" dirty="0" smtClean="0"/>
              <a:t> : existence d’un </a:t>
            </a:r>
            <a:r>
              <a:rPr lang="fr-FR" sz="1800" i="1" dirty="0" smtClean="0"/>
              <a:t>continuum</a:t>
            </a:r>
            <a:r>
              <a:rPr lang="fr-FR" sz="1800" dirty="0" smtClean="0"/>
              <a:t> entre les défaillances du marché et l’allocation optimale des richesses par le marché.</a:t>
            </a:r>
            <a:endParaRPr lang="fr-FR" sz="18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4</a:t>
            </a:fld>
            <a:endParaRPr lang="en-US"/>
          </a:p>
        </p:txBody>
      </p:sp>
      <p:cxnSp>
        <p:nvCxnSpPr>
          <p:cNvPr id="10" name="Connecteur droit 9"/>
          <p:cNvCxnSpPr/>
          <p:nvPr/>
        </p:nvCxnSpPr>
        <p:spPr>
          <a:xfrm>
            <a:off x="836541" y="4656838"/>
            <a:ext cx="6954379" cy="0"/>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Bulle rectangulaire à coins arrondis 10"/>
          <p:cNvSpPr/>
          <p:nvPr/>
        </p:nvSpPr>
        <p:spPr>
          <a:xfrm>
            <a:off x="715595" y="3365906"/>
            <a:ext cx="1582372" cy="716387"/>
          </a:xfrm>
          <a:prstGeom prst="wedgeRoundRectCallout">
            <a:avLst>
              <a:gd name="adj1" fmla="val -36766"/>
              <a:gd name="adj2" fmla="val 114820"/>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fr-FR" sz="1300" dirty="0" smtClean="0">
                <a:solidFill>
                  <a:schemeClr val="tx2">
                    <a:lumMod val="75000"/>
                  </a:schemeClr>
                </a:solidFill>
              </a:rPr>
              <a:t>Défaillance « forte » : bien collectifs, biens communs, externalités</a:t>
            </a:r>
            <a:endParaRPr lang="fr-FR" sz="1300" dirty="0">
              <a:solidFill>
                <a:schemeClr val="tx2">
                  <a:lumMod val="75000"/>
                </a:schemeClr>
              </a:solidFill>
            </a:endParaRPr>
          </a:p>
        </p:txBody>
      </p:sp>
      <p:sp>
        <p:nvSpPr>
          <p:cNvPr id="12" name="Bulle rectangulaire à coins arrondis 11"/>
          <p:cNvSpPr/>
          <p:nvPr/>
        </p:nvSpPr>
        <p:spPr>
          <a:xfrm>
            <a:off x="5855788" y="3365906"/>
            <a:ext cx="2077451" cy="716387"/>
          </a:xfrm>
          <a:prstGeom prst="wedgeRoundRectCallout">
            <a:avLst>
              <a:gd name="adj1" fmla="val 37119"/>
              <a:gd name="adj2" fmla="val 124669"/>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fr-FR" sz="1300" dirty="0" smtClean="0">
                <a:solidFill>
                  <a:schemeClr val="tx2">
                    <a:lumMod val="75000"/>
                  </a:schemeClr>
                </a:solidFill>
              </a:rPr>
              <a:t>Allocation efficace « forte » :</a:t>
            </a:r>
          </a:p>
          <a:p>
            <a:pPr algn="ctr"/>
            <a:r>
              <a:rPr lang="fr-FR" sz="1300" dirty="0">
                <a:solidFill>
                  <a:schemeClr val="tx2">
                    <a:lumMod val="75000"/>
                  </a:schemeClr>
                </a:solidFill>
              </a:rPr>
              <a:t>m</a:t>
            </a:r>
            <a:r>
              <a:rPr lang="fr-FR" sz="1300" dirty="0" smtClean="0">
                <a:solidFill>
                  <a:schemeClr val="tx2">
                    <a:lumMod val="75000"/>
                  </a:schemeClr>
                </a:solidFill>
              </a:rPr>
              <a:t>archés parfaitement concurrentiels sur biens privatifs</a:t>
            </a:r>
            <a:endParaRPr lang="fr-FR" sz="1300" dirty="0">
              <a:solidFill>
                <a:schemeClr val="tx2">
                  <a:lumMod val="75000"/>
                </a:schemeClr>
              </a:solidFill>
            </a:endParaRPr>
          </a:p>
        </p:txBody>
      </p:sp>
      <p:sp>
        <p:nvSpPr>
          <p:cNvPr id="13" name="Bulle rectangulaire à coins arrondis 12"/>
          <p:cNvSpPr/>
          <p:nvPr/>
        </p:nvSpPr>
        <p:spPr>
          <a:xfrm>
            <a:off x="5483482" y="5415281"/>
            <a:ext cx="2136098" cy="716387"/>
          </a:xfrm>
          <a:prstGeom prst="wedgeRoundRectCallout">
            <a:avLst>
              <a:gd name="adj1" fmla="val -39571"/>
              <a:gd name="adj2" fmla="val -14407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r>
              <a:rPr lang="fr-FR" sz="1300" dirty="0" smtClean="0">
                <a:solidFill>
                  <a:schemeClr val="tx2">
                    <a:lumMod val="75000"/>
                  </a:schemeClr>
                </a:solidFill>
              </a:rPr>
              <a:t>Allocation des biens et services dans le cadre des marchés imparfaitement concurrentiels : </a:t>
            </a:r>
            <a:r>
              <a:rPr lang="fr-FR" sz="1300" b="1" dirty="0" smtClean="0">
                <a:solidFill>
                  <a:schemeClr val="tx2">
                    <a:lumMod val="75000"/>
                  </a:schemeClr>
                </a:solidFill>
              </a:rPr>
              <a:t>pouvoir de marché, oligopole</a:t>
            </a:r>
            <a:r>
              <a:rPr lang="fr-FR" sz="1300" dirty="0" smtClean="0">
                <a:solidFill>
                  <a:schemeClr val="tx2">
                    <a:lumMod val="75000"/>
                  </a:schemeClr>
                </a:solidFill>
              </a:rPr>
              <a:t>, etc.</a:t>
            </a:r>
            <a:endParaRPr lang="fr-FR" sz="1300" dirty="0">
              <a:solidFill>
                <a:schemeClr val="tx2">
                  <a:lumMod val="75000"/>
                </a:schemeClr>
              </a:solidFill>
            </a:endParaRPr>
          </a:p>
        </p:txBody>
      </p:sp>
      <p:sp>
        <p:nvSpPr>
          <p:cNvPr id="14" name="Bulle rectangulaire à coins arrondis 13"/>
          <p:cNvSpPr/>
          <p:nvPr/>
        </p:nvSpPr>
        <p:spPr>
          <a:xfrm>
            <a:off x="1945210" y="5415281"/>
            <a:ext cx="2479387" cy="1237344"/>
          </a:xfrm>
          <a:prstGeom prst="wedgeRoundRectCallout">
            <a:avLst>
              <a:gd name="adj1" fmla="val 8468"/>
              <a:gd name="adj2" fmla="val -104933"/>
              <a:gd name="adj3" fmla="val 16667"/>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r>
              <a:rPr lang="fr-FR" sz="1300" dirty="0" smtClean="0">
                <a:solidFill>
                  <a:schemeClr val="tx2">
                    <a:lumMod val="75000"/>
                  </a:schemeClr>
                </a:solidFill>
              </a:rPr>
              <a:t>Dysfonctionnement dans l’allocation des biens et services dans le cadre de marchés imparfaitement concurrentiels : </a:t>
            </a:r>
            <a:r>
              <a:rPr lang="fr-FR" sz="1300" b="1" dirty="0" smtClean="0">
                <a:solidFill>
                  <a:schemeClr val="tx2">
                    <a:lumMod val="75000"/>
                  </a:schemeClr>
                </a:solidFill>
              </a:rPr>
              <a:t>asymétrie informationnelle et comportements opportunistes des agents</a:t>
            </a:r>
            <a:endParaRPr lang="fr-FR" sz="1300" b="1" dirty="0">
              <a:solidFill>
                <a:schemeClr val="tx2">
                  <a:lumMod val="75000"/>
                </a:schemeClr>
              </a:solidFill>
            </a:endParaRPr>
          </a:p>
        </p:txBody>
      </p:sp>
    </p:spTree>
    <p:extLst>
      <p:ext uri="{BB962C8B-B14F-4D97-AF65-F5344CB8AC3E}">
        <p14:creationId xmlns:p14="http://schemas.microsoft.com/office/powerpoint/2010/main" val="22694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p:cNvSpPr>
            <a:spLocks noGrp="1"/>
          </p:cNvSpPr>
          <p:nvPr>
            <p:ph type="title"/>
          </p:nvPr>
        </p:nvSpPr>
        <p:spPr/>
        <p:txBody>
          <a:bodyPr/>
          <a:lstStyle/>
          <a:p>
            <a:r>
              <a:rPr lang="fr-FR" sz="3000" dirty="0" smtClean="0"/>
              <a:t>Les défaillances du marché : de quoi parle-t-on ?</a:t>
            </a:r>
            <a:endParaRPr lang="fr-FR" sz="3000"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5</a:t>
            </a:fld>
            <a:endParaRPr lang="en-US"/>
          </a:p>
        </p:txBody>
      </p:sp>
      <p:sp>
        <p:nvSpPr>
          <p:cNvPr id="7" name="Arrondir un rectangle avec un coin diagonal 6"/>
          <p:cNvSpPr/>
          <p:nvPr/>
        </p:nvSpPr>
        <p:spPr>
          <a:xfrm>
            <a:off x="2845878" y="1671487"/>
            <a:ext cx="2711199" cy="1021556"/>
          </a:xfrm>
          <a:prstGeom prst="round2DiagRect">
            <a:avLst/>
          </a:prstGeom>
        </p:spPr>
        <p:style>
          <a:lnRef idx="2">
            <a:schemeClr val="dk1"/>
          </a:lnRef>
          <a:fillRef idx="1">
            <a:schemeClr val="lt1"/>
          </a:fillRef>
          <a:effectRef idx="0">
            <a:schemeClr val="dk1"/>
          </a:effectRef>
          <a:fontRef idx="minor">
            <a:schemeClr val="dk1"/>
          </a:fontRef>
        </p:style>
        <p:txBody>
          <a:bodyPr rtlCol="0" anchor="ctr">
            <a:spAutoFit/>
          </a:bodyPr>
          <a:lstStyle/>
          <a:p>
            <a:pPr algn="ctr"/>
            <a:r>
              <a:rPr lang="fr-FR" dirty="0" smtClean="0"/>
              <a:t>Les défaillances du marché dans le programme de Première</a:t>
            </a:r>
            <a:endParaRPr lang="fr-FR" dirty="0"/>
          </a:p>
        </p:txBody>
      </p:sp>
      <p:sp>
        <p:nvSpPr>
          <p:cNvPr id="8" name="Arrondir un rectangle à un seul coin 7"/>
          <p:cNvSpPr/>
          <p:nvPr/>
        </p:nvSpPr>
        <p:spPr>
          <a:xfrm>
            <a:off x="457200" y="3326312"/>
            <a:ext cx="2842224" cy="122972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fr-FR" dirty="0" smtClean="0"/>
              <a:t>Deux cas de défaillance « forte » :</a:t>
            </a:r>
          </a:p>
          <a:p>
            <a:pPr algn="ctr"/>
            <a:r>
              <a:rPr lang="fr-FR" dirty="0" smtClean="0"/>
              <a:t>Les biens collectifs et les externalités</a:t>
            </a:r>
            <a:endParaRPr lang="fr-FR" dirty="0"/>
          </a:p>
        </p:txBody>
      </p:sp>
      <p:sp>
        <p:nvSpPr>
          <p:cNvPr id="9" name="Arrondir un rectangle à un seul coin 8"/>
          <p:cNvSpPr/>
          <p:nvPr/>
        </p:nvSpPr>
        <p:spPr>
          <a:xfrm>
            <a:off x="5079720" y="3326312"/>
            <a:ext cx="2474180" cy="1229728"/>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normAutofit fontScale="85000" lnSpcReduction="20000"/>
          </a:bodyPr>
          <a:lstStyle/>
          <a:p>
            <a:pPr algn="ctr"/>
            <a:r>
              <a:rPr lang="fr-FR" dirty="0" smtClean="0"/>
              <a:t>Un cas de dysfonctionnement de marché conduisant à une sous-optimalité : les asymétries informationnelles</a:t>
            </a:r>
            <a:endParaRPr lang="fr-FR" dirty="0"/>
          </a:p>
        </p:txBody>
      </p:sp>
      <p:cxnSp>
        <p:nvCxnSpPr>
          <p:cNvPr id="10" name="Connecteur en angle 9"/>
          <p:cNvCxnSpPr>
            <a:stCxn id="7" idx="2"/>
            <a:endCxn id="8" idx="0"/>
          </p:cNvCxnSpPr>
          <p:nvPr/>
        </p:nvCxnSpPr>
        <p:spPr>
          <a:xfrm rot="10800000" flipV="1">
            <a:off x="1878312" y="2182264"/>
            <a:ext cx="967566" cy="1144047"/>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cxnSp>
        <p:nvCxnSpPr>
          <p:cNvPr id="11" name="Connecteur en angle 10"/>
          <p:cNvCxnSpPr>
            <a:stCxn id="7" idx="0"/>
            <a:endCxn id="9" idx="0"/>
          </p:cNvCxnSpPr>
          <p:nvPr/>
        </p:nvCxnSpPr>
        <p:spPr>
          <a:xfrm>
            <a:off x="5557077" y="2182265"/>
            <a:ext cx="759733" cy="1144047"/>
          </a:xfrm>
          <a:prstGeom prst="bentConnector2">
            <a:avLst/>
          </a:prstGeom>
          <a:ln w="38100" cmpd="sng">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40076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sz="4400" dirty="0" smtClean="0"/>
              <a:t>1. Les biens collectifs et les externalités</a:t>
            </a:r>
            <a:endParaRPr lang="fr-FR" sz="4400" dirty="0"/>
          </a:p>
        </p:txBody>
      </p:sp>
      <p:sp>
        <p:nvSpPr>
          <p:cNvPr id="6" name="Sous-titre 5"/>
          <p:cNvSpPr>
            <a:spLocks noGrp="1"/>
          </p:cNvSpPr>
          <p:nvPr>
            <p:ph type="subTitle" idx="1"/>
          </p:nvPr>
        </p:nvSpPr>
        <p:spPr/>
        <p:txBody>
          <a:bodyPr/>
          <a:lstStyle/>
          <a:p>
            <a:r>
              <a:rPr lang="fr-FR" dirty="0" smtClean="0">
                <a:solidFill>
                  <a:schemeClr val="accent4">
                    <a:lumMod val="50000"/>
                  </a:schemeClr>
                </a:solidFill>
              </a:rPr>
              <a:t>1.1. La typologie des biens : entre défaillance du marché et régulation institutionnelle</a:t>
            </a:r>
            <a:endParaRPr lang="fr-FR" dirty="0">
              <a:solidFill>
                <a:schemeClr val="accent4">
                  <a:lumMod val="50000"/>
                </a:schemeClr>
              </a:solidFill>
            </a:endParaRPr>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6229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Qu’est ce qu’un bien collectif ?</a:t>
            </a:r>
            <a:endParaRPr lang="fr-FR" sz="32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7</a:t>
            </a:fld>
            <a:endParaRPr lang="en-US"/>
          </a:p>
        </p:txBody>
      </p:sp>
      <p:sp>
        <p:nvSpPr>
          <p:cNvPr id="6" name="Arrondir un rectangle avec un coin diagonal 5"/>
          <p:cNvSpPr/>
          <p:nvPr/>
        </p:nvSpPr>
        <p:spPr>
          <a:xfrm>
            <a:off x="2943012" y="1663156"/>
            <a:ext cx="2549939"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Une typologie des biens à partir de deux critères</a:t>
            </a:r>
            <a:endParaRPr lang="fr-FR" dirty="0"/>
          </a:p>
        </p:txBody>
      </p:sp>
      <p:sp>
        <p:nvSpPr>
          <p:cNvPr id="7" name="Arrondir un rectangle avec un coin diagonal 6"/>
          <p:cNvSpPr/>
          <p:nvPr/>
        </p:nvSpPr>
        <p:spPr>
          <a:xfrm>
            <a:off x="171339" y="2712653"/>
            <a:ext cx="1894817"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fr-FR" dirty="0" smtClean="0"/>
              <a:t>Critère de rivalité</a:t>
            </a:r>
            <a:endParaRPr lang="fr-FR" dirty="0"/>
          </a:p>
        </p:txBody>
      </p:sp>
      <p:sp>
        <p:nvSpPr>
          <p:cNvPr id="8" name="Arrondir un rectangle avec un coin diagonal 7"/>
          <p:cNvSpPr/>
          <p:nvPr/>
        </p:nvSpPr>
        <p:spPr>
          <a:xfrm>
            <a:off x="6360946" y="2712652"/>
            <a:ext cx="2054860" cy="8970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fr-FR" dirty="0" smtClean="0"/>
              <a:t>Critère d’exclusion</a:t>
            </a:r>
            <a:endParaRPr lang="fr-FR" dirty="0"/>
          </a:p>
        </p:txBody>
      </p:sp>
      <p:sp>
        <p:nvSpPr>
          <p:cNvPr id="9" name="Arrondir un rectangle à un seul coin 8"/>
          <p:cNvSpPr/>
          <p:nvPr/>
        </p:nvSpPr>
        <p:spPr>
          <a:xfrm>
            <a:off x="1441269" y="3921017"/>
            <a:ext cx="2670885" cy="96765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7500" lnSpcReduction="20000"/>
          </a:bodyPr>
          <a:lstStyle/>
          <a:p>
            <a:pPr algn="ctr"/>
            <a:r>
              <a:rPr lang="fr-FR" b="1" dirty="0" smtClean="0"/>
              <a:t>Bien rival </a:t>
            </a:r>
            <a:r>
              <a:rPr lang="fr-FR" dirty="0" smtClean="0"/>
              <a:t>:</a:t>
            </a:r>
          </a:p>
          <a:p>
            <a:pPr algn="ctr"/>
            <a:r>
              <a:rPr lang="fr-FR" dirty="0" smtClean="0"/>
              <a:t>La consommation par un individu empêche la consommation simultanée par un autre</a:t>
            </a:r>
            <a:endParaRPr lang="fr-FR" dirty="0"/>
          </a:p>
        </p:txBody>
      </p:sp>
      <p:sp>
        <p:nvSpPr>
          <p:cNvPr id="10" name="Arrondir un rectangle à un seul coin 9"/>
          <p:cNvSpPr/>
          <p:nvPr/>
        </p:nvSpPr>
        <p:spPr>
          <a:xfrm>
            <a:off x="1441269" y="5047370"/>
            <a:ext cx="2670885" cy="1091189"/>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85000" lnSpcReduction="20000"/>
          </a:bodyPr>
          <a:lstStyle/>
          <a:p>
            <a:pPr algn="ctr"/>
            <a:r>
              <a:rPr lang="fr-FR" b="1" dirty="0" smtClean="0"/>
              <a:t>Bien non rival </a:t>
            </a:r>
            <a:r>
              <a:rPr lang="fr-FR" dirty="0" smtClean="0"/>
              <a:t>:</a:t>
            </a:r>
          </a:p>
          <a:p>
            <a:pPr algn="ctr"/>
            <a:r>
              <a:rPr lang="fr-FR" dirty="0" smtClean="0"/>
              <a:t>La consommation par un individu n’empêche pas la consommation simultanée par un autre</a:t>
            </a:r>
            <a:endParaRPr lang="fr-FR" dirty="0"/>
          </a:p>
        </p:txBody>
      </p:sp>
      <p:sp>
        <p:nvSpPr>
          <p:cNvPr id="11" name="Arrondir un rectangle à un seul coin 10"/>
          <p:cNvSpPr/>
          <p:nvPr/>
        </p:nvSpPr>
        <p:spPr>
          <a:xfrm>
            <a:off x="4192786" y="3921017"/>
            <a:ext cx="2833364" cy="96765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r>
              <a:rPr lang="fr-FR" b="1" dirty="0" smtClean="0"/>
              <a:t>Bien exclusif </a:t>
            </a:r>
            <a:r>
              <a:rPr lang="fr-FR" dirty="0" smtClean="0"/>
              <a:t>:</a:t>
            </a:r>
          </a:p>
          <a:p>
            <a:pPr algn="ctr"/>
            <a:r>
              <a:rPr lang="fr-FR" dirty="0" smtClean="0"/>
              <a:t>Il est techniquement possible de réserver la consommation du bien aux agents disposés à en payer un prix (le cas échéant un prix de marché).</a:t>
            </a:r>
          </a:p>
        </p:txBody>
      </p:sp>
      <p:sp>
        <p:nvSpPr>
          <p:cNvPr id="12" name="Arrondir un rectangle à un seul coin 11"/>
          <p:cNvSpPr/>
          <p:nvPr/>
        </p:nvSpPr>
        <p:spPr>
          <a:xfrm>
            <a:off x="4192786" y="5068734"/>
            <a:ext cx="2833364" cy="1069825"/>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normAutofit fontScale="70000" lnSpcReduction="20000"/>
          </a:bodyPr>
          <a:lstStyle/>
          <a:p>
            <a:pPr algn="ctr"/>
            <a:r>
              <a:rPr lang="fr-FR" b="1" dirty="0" smtClean="0"/>
              <a:t>Bien non exclusif </a:t>
            </a:r>
            <a:r>
              <a:rPr lang="fr-FR" dirty="0" smtClean="0"/>
              <a:t>:</a:t>
            </a:r>
          </a:p>
          <a:p>
            <a:pPr algn="ctr"/>
            <a:r>
              <a:rPr lang="fr-FR" dirty="0" smtClean="0"/>
              <a:t>Il est techniquement impossible de réserver la consommation du bien aux agents disposés à en payer un prix (le cas échéant un prix de marché).</a:t>
            </a:r>
          </a:p>
        </p:txBody>
      </p:sp>
      <p:cxnSp>
        <p:nvCxnSpPr>
          <p:cNvPr id="14" name="Connecteur en angle 13"/>
          <p:cNvCxnSpPr>
            <a:stCxn id="6" idx="2"/>
            <a:endCxn id="7" idx="3"/>
          </p:cNvCxnSpPr>
          <p:nvPr/>
        </p:nvCxnSpPr>
        <p:spPr>
          <a:xfrm rot="10800000" flipV="1">
            <a:off x="1118748" y="2111705"/>
            <a:ext cx="1824264" cy="600948"/>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cteur en angle 16"/>
          <p:cNvCxnSpPr>
            <a:stCxn id="6" idx="0"/>
            <a:endCxn id="8" idx="3"/>
          </p:cNvCxnSpPr>
          <p:nvPr/>
        </p:nvCxnSpPr>
        <p:spPr>
          <a:xfrm>
            <a:off x="5492951" y="2111705"/>
            <a:ext cx="1895425" cy="600947"/>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ngle 19"/>
          <p:cNvCxnSpPr>
            <a:stCxn id="7" idx="1"/>
            <a:endCxn id="9" idx="1"/>
          </p:cNvCxnSpPr>
          <p:nvPr/>
        </p:nvCxnSpPr>
        <p:spPr>
          <a:xfrm rot="16200000" flipH="1">
            <a:off x="882461" y="3846036"/>
            <a:ext cx="795095" cy="322521"/>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en angle 27"/>
          <p:cNvCxnSpPr>
            <a:stCxn id="7" idx="1"/>
            <a:endCxn id="10" idx="1"/>
          </p:cNvCxnSpPr>
          <p:nvPr/>
        </p:nvCxnSpPr>
        <p:spPr>
          <a:xfrm rot="16200000" flipH="1">
            <a:off x="288401" y="4440096"/>
            <a:ext cx="1983215" cy="322521"/>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ngle 30"/>
          <p:cNvCxnSpPr>
            <a:stCxn id="8" idx="1"/>
            <a:endCxn id="11" idx="3"/>
          </p:cNvCxnSpPr>
          <p:nvPr/>
        </p:nvCxnSpPr>
        <p:spPr>
          <a:xfrm rot="5400000">
            <a:off x="6809715" y="3826184"/>
            <a:ext cx="795096" cy="362226"/>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Connecteur en angle 40"/>
          <p:cNvCxnSpPr>
            <a:stCxn id="8" idx="1"/>
            <a:endCxn id="12" idx="3"/>
          </p:cNvCxnSpPr>
          <p:nvPr/>
        </p:nvCxnSpPr>
        <p:spPr>
          <a:xfrm rot="5400000">
            <a:off x="6210314" y="4425585"/>
            <a:ext cx="1993898" cy="362226"/>
          </a:xfrm>
          <a:prstGeom prst="bentConnector2">
            <a:avLst/>
          </a:prstGeom>
          <a:ln w="38100" cmpd="sng">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42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7620000" cy="894611"/>
          </a:xfrm>
        </p:spPr>
        <p:txBody>
          <a:bodyPr/>
          <a:lstStyle/>
          <a:p>
            <a:r>
              <a:rPr lang="fr-FR" sz="3200" dirty="0" smtClean="0"/>
              <a:t>Qu’est ce qu’un bien collectif ?</a:t>
            </a:r>
            <a:endParaRPr lang="fr-FR" sz="3200" dirty="0"/>
          </a:p>
        </p:txBody>
      </p:sp>
      <p:sp>
        <p:nvSpPr>
          <p:cNvPr id="9" name="Espace réservé du contenu 8"/>
          <p:cNvSpPr>
            <a:spLocks noGrp="1"/>
          </p:cNvSpPr>
          <p:nvPr>
            <p:ph idx="1"/>
          </p:nvPr>
        </p:nvSpPr>
        <p:spPr>
          <a:xfrm>
            <a:off x="457200" y="4535881"/>
            <a:ext cx="7620000" cy="1784113"/>
          </a:xfrm>
        </p:spPr>
        <p:txBody>
          <a:bodyPr>
            <a:normAutofit fontScale="70000" lnSpcReduction="20000"/>
          </a:bodyPr>
          <a:lstStyle/>
          <a:p>
            <a:pPr algn="just">
              <a:buFont typeface="Wingdings" charset="2"/>
              <a:buChar char="§"/>
            </a:pPr>
            <a:r>
              <a:rPr lang="fr-FR" sz="1800" b="1" dirty="0" smtClean="0"/>
              <a:t>Attention aux risques de confusion :</a:t>
            </a:r>
          </a:p>
          <a:p>
            <a:pPr algn="just">
              <a:buSzPct val="110000"/>
              <a:buFont typeface="Lucida Grande"/>
              <a:buChar char="➥"/>
            </a:pPr>
            <a:r>
              <a:rPr lang="fr-FR" sz="1800" dirty="0" smtClean="0"/>
              <a:t>Entre </a:t>
            </a:r>
            <a:r>
              <a:rPr lang="fr-FR" sz="1800" b="1" dirty="0" smtClean="0">
                <a:solidFill>
                  <a:schemeClr val="accent6">
                    <a:lumMod val="50000"/>
                  </a:schemeClr>
                </a:solidFill>
              </a:rPr>
              <a:t>bien collectif </a:t>
            </a:r>
            <a:r>
              <a:rPr lang="fr-FR" sz="1800" dirty="0" smtClean="0"/>
              <a:t>et </a:t>
            </a:r>
            <a:r>
              <a:rPr lang="fr-FR" sz="1800" b="1" dirty="0" smtClean="0">
                <a:solidFill>
                  <a:srgbClr val="5F513E"/>
                </a:solidFill>
              </a:rPr>
              <a:t>bien public </a:t>
            </a:r>
            <a:r>
              <a:rPr lang="fr-FR" sz="1800" dirty="0" smtClean="0"/>
              <a:t>: le service d’éducation nationale est un bien public et pas un bien collectif !</a:t>
            </a:r>
          </a:p>
          <a:p>
            <a:pPr algn="just">
              <a:buSzPct val="110000"/>
              <a:buFont typeface="Lucida Grande"/>
              <a:buChar char="➥"/>
            </a:pPr>
            <a:r>
              <a:rPr lang="fr-FR" sz="1800" dirty="0" smtClean="0"/>
              <a:t>Entre </a:t>
            </a:r>
            <a:r>
              <a:rPr lang="fr-FR" sz="1800" b="1" dirty="0" smtClean="0">
                <a:solidFill>
                  <a:srgbClr val="5F513E"/>
                </a:solidFill>
              </a:rPr>
              <a:t>bien privatif </a:t>
            </a:r>
            <a:r>
              <a:rPr lang="fr-FR" sz="1800" dirty="0" smtClean="0"/>
              <a:t>et </a:t>
            </a:r>
            <a:r>
              <a:rPr lang="fr-FR" sz="1800" b="1" dirty="0" smtClean="0">
                <a:solidFill>
                  <a:srgbClr val="5F513E"/>
                </a:solidFill>
              </a:rPr>
              <a:t>bien privé </a:t>
            </a:r>
            <a:r>
              <a:rPr lang="fr-FR" sz="1800" dirty="0" smtClean="0"/>
              <a:t>: le service de radiologie d’un hôpital produit un bien privatif et non un bien priv</a:t>
            </a:r>
            <a:r>
              <a:rPr lang="fr-FR" sz="1800" dirty="0"/>
              <a:t>é</a:t>
            </a:r>
            <a:endParaRPr lang="fr-FR" sz="1800" dirty="0" smtClean="0"/>
          </a:p>
          <a:p>
            <a:pPr algn="just">
              <a:buSzPct val="110000"/>
              <a:buFont typeface="Wingdings" charset="2"/>
              <a:buChar char="§"/>
            </a:pPr>
            <a:r>
              <a:rPr lang="fr-FR" sz="1800" b="1" dirty="0" smtClean="0"/>
              <a:t>Attention à la faible stabilisation du vocabulaire :</a:t>
            </a:r>
          </a:p>
          <a:p>
            <a:pPr algn="just">
              <a:buSzPct val="110000"/>
              <a:buFont typeface="Lucida Grande"/>
              <a:buChar char="➥"/>
            </a:pPr>
            <a:r>
              <a:rPr lang="fr-FR" sz="1800" dirty="0" smtClean="0"/>
              <a:t>Les biens collectifs et les biens de club sont des services !</a:t>
            </a:r>
          </a:p>
          <a:p>
            <a:pPr algn="just">
              <a:buSzPct val="110000"/>
              <a:buFont typeface="Lucida Grande"/>
              <a:buChar char="➥"/>
            </a:pPr>
            <a:r>
              <a:rPr lang="fr-FR" sz="1800" dirty="0" smtClean="0"/>
              <a:t>Cette typologie ne se rapporte pas seulement aux « biens » au sens de la Comptabilité nationale mais englobe toutes les ressources mises à disposition des hommes vivant en société.</a:t>
            </a:r>
            <a:endParaRPr lang="fr-FR" sz="1800" dirty="0"/>
          </a:p>
        </p:txBody>
      </p:sp>
      <p:sp>
        <p:nvSpPr>
          <p:cNvPr id="3" name="Espace réservé du pied de page 2"/>
          <p:cNvSpPr>
            <a:spLocks noGrp="1"/>
          </p:cNvSpPr>
          <p:nvPr>
            <p:ph type="ftr" sz="quarter" idx="11"/>
          </p:nvPr>
        </p:nvSpPr>
        <p:spPr/>
        <p:txBody>
          <a:bodyPr/>
          <a:lstStyle/>
          <a:p>
            <a:r>
              <a:rPr lang="pt-BR" smtClean="0"/>
              <a:t>JECO 2012 - C. Rodrigues</a:t>
            </a:r>
            <a:endParaRPr lang="en-US"/>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8</a:t>
            </a:fld>
            <a:endParaRPr lang="en-US"/>
          </a:p>
        </p:txBody>
      </p:sp>
      <p:pic>
        <p:nvPicPr>
          <p:cNvPr id="7" name="Image 6" descr="Capture d’écran 2012-11-01 à 11.08.3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098" y="1258428"/>
            <a:ext cx="7280974" cy="2904503"/>
          </a:xfrm>
          <a:prstGeom prst="rect">
            <a:avLst/>
          </a:prstGeom>
        </p:spPr>
      </p:pic>
      <p:sp>
        <p:nvSpPr>
          <p:cNvPr id="8" name="ZoneTexte 7"/>
          <p:cNvSpPr txBox="1"/>
          <p:nvPr/>
        </p:nvSpPr>
        <p:spPr>
          <a:xfrm>
            <a:off x="614808" y="4166862"/>
            <a:ext cx="7085518" cy="276999"/>
          </a:xfrm>
          <a:prstGeom prst="rect">
            <a:avLst/>
          </a:prstGeom>
          <a:noFill/>
        </p:spPr>
        <p:txBody>
          <a:bodyPr wrap="none" rtlCol="0">
            <a:spAutoFit/>
          </a:bodyPr>
          <a:lstStyle/>
          <a:p>
            <a:r>
              <a:rPr lang="fr-FR" sz="1200" dirty="0" smtClean="0"/>
              <a:t>Source : </a:t>
            </a:r>
            <a:r>
              <a:rPr lang="fr-FR" sz="1200" b="1" dirty="0" smtClean="0"/>
              <a:t>Buisson-Fenet. E. ; Navarro. M. </a:t>
            </a:r>
            <a:r>
              <a:rPr lang="fr-FR" sz="1200" dirty="0" smtClean="0"/>
              <a:t>(2012) – </a:t>
            </a:r>
            <a:r>
              <a:rPr lang="fr-FR" sz="1200" i="1" dirty="0" smtClean="0"/>
              <a:t>La microéconomie en pratique</a:t>
            </a:r>
            <a:r>
              <a:rPr lang="fr-FR" sz="1200" dirty="0" smtClean="0"/>
              <a:t>. Armand Colin, coll. « Cursus ».</a:t>
            </a:r>
            <a:endParaRPr lang="fr-FR" sz="1200" dirty="0"/>
          </a:p>
        </p:txBody>
      </p:sp>
    </p:spTree>
    <p:extLst>
      <p:ext uri="{BB962C8B-B14F-4D97-AF65-F5344CB8AC3E}">
        <p14:creationId xmlns:p14="http://schemas.microsoft.com/office/powerpoint/2010/main" val="27263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r>
              <a:rPr lang="fr-FR" sz="2600" dirty="0" smtClean="0"/>
              <a:t>Qu’est ce qu’un bien collectif ?</a:t>
            </a:r>
            <a:br>
              <a:rPr lang="fr-FR" sz="2600" dirty="0" smtClean="0"/>
            </a:br>
            <a:r>
              <a:rPr lang="fr-FR" sz="2200" i="1" dirty="0" smtClean="0"/>
              <a:t>Distinguer les caractéristiques des biens du mode d’allocation de la richesse</a:t>
            </a:r>
            <a:endParaRPr lang="fr-FR" sz="2200" i="1" dirty="0"/>
          </a:p>
        </p:txBody>
      </p:sp>
      <p:sp>
        <p:nvSpPr>
          <p:cNvPr id="4" name="Espace réservé du pied de page 3"/>
          <p:cNvSpPr>
            <a:spLocks noGrp="1"/>
          </p:cNvSpPr>
          <p:nvPr>
            <p:ph type="ftr" sz="quarter" idx="11"/>
          </p:nvPr>
        </p:nvSpPr>
        <p:spPr/>
        <p:txBody>
          <a:bodyPr/>
          <a:lstStyle/>
          <a:p>
            <a:r>
              <a:rPr lang="pt-BR" smtClean="0"/>
              <a:t>JECO 2012 - C. Rodrigues</a:t>
            </a:r>
            <a:endParaRPr lang="en-US"/>
          </a:p>
        </p:txBody>
      </p:sp>
      <p:sp>
        <p:nvSpPr>
          <p:cNvPr id="5" name="Espace réservé du numéro de diapositive 4"/>
          <p:cNvSpPr>
            <a:spLocks noGrp="1"/>
          </p:cNvSpPr>
          <p:nvPr>
            <p:ph type="sldNum" sz="quarter" idx="12"/>
          </p:nvPr>
        </p:nvSpPr>
        <p:spPr/>
        <p:txBody>
          <a:bodyPr/>
          <a:lstStyle/>
          <a:p>
            <a:fld id="{6E2D2B3B-882E-40F3-A32F-6DD516915044}" type="slidenum">
              <a:rPr lang="en-US" smtClean="0"/>
              <a:pPr/>
              <a:t>9</a:t>
            </a:fld>
            <a:endParaRPr lang="en-US"/>
          </a:p>
        </p:txBody>
      </p:sp>
      <p:pic>
        <p:nvPicPr>
          <p:cNvPr id="8" name="Image 7" descr="Capture d’écran 2012-11-01 à 11.41.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201" y="1861147"/>
            <a:ext cx="7118159" cy="3939254"/>
          </a:xfrm>
          <a:prstGeom prst="rect">
            <a:avLst/>
          </a:prstGeom>
        </p:spPr>
      </p:pic>
    </p:spTree>
    <p:extLst>
      <p:ext uri="{BB962C8B-B14F-4D97-AF65-F5344CB8AC3E}">
        <p14:creationId xmlns:p14="http://schemas.microsoft.com/office/powerpoint/2010/main" val="71651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633</TotalTime>
  <Words>2286</Words>
  <Application>Microsoft Macintosh PowerPoint</Application>
  <PresentationFormat>Présentation à l'écran (4:3)</PresentationFormat>
  <Paragraphs>204</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Ajdacency</vt:lpstr>
      <vt:lpstr>Les défaillances de la régulation marchande</vt:lpstr>
      <vt:lpstr>Les défaillances du marché dans le programme de Première 2011 //</vt:lpstr>
      <vt:lpstr>Les défaillances du marché : de quoi parle-t-on ?</vt:lpstr>
      <vt:lpstr>Les défaillances du marché : de quoi parle-t-on ?</vt:lpstr>
      <vt:lpstr>Les défaillances du marché : de quoi parle-t-on ?</vt:lpstr>
      <vt:lpstr>1. Les biens collectifs et les externalités</vt:lpstr>
      <vt:lpstr>Qu’est ce qu’un bien collectif ?</vt:lpstr>
      <vt:lpstr>Qu’est ce qu’un bien collectif ?</vt:lpstr>
      <vt:lpstr>Qu’est ce qu’un bien collectif ? Distinguer les caractéristiques des biens du mode d’allocation de la richesse</vt:lpstr>
      <vt:lpstr>Les biens publics européens : un point de vue</vt:lpstr>
      <vt:lpstr>La typologie des biens dans le programme de Terminale 2012 //</vt:lpstr>
      <vt:lpstr>Les biens communs : un cas d’école de défaillance de marché</vt:lpstr>
      <vt:lpstr>Les biens communs : un cas d’école de défaillance de marché</vt:lpstr>
      <vt:lpstr>Trois cas empiriques de bien commun : a/ les ressources halieutiques</vt:lpstr>
      <vt:lpstr>Trois cas empiriques de bien commun : b/ la qualité de l’air</vt:lpstr>
      <vt:lpstr>Trois cas empiriques de bien commun : b/ la qualité de l’air</vt:lpstr>
      <vt:lpstr>Trois cas empiriques de bien commun : b/ la qualité de l’air</vt:lpstr>
      <vt:lpstr>Trois cas empiriques de bien commun : b/ la qualité de l’air</vt:lpstr>
      <vt:lpstr>Trois cas empiriques de bien commun : c/ les terres et les forêts primaires</vt:lpstr>
      <vt:lpstr>Trois cas empiriques de bien commun : c/ les terres et les forêts primaires</vt:lpstr>
      <vt:lpstr>Trois cas empiriques de bien commun : c/ les terres et les forêts primaires</vt:lpstr>
      <vt:lpstr>Un schéma résumant le modèle de Ostrom : incitation à la confiance et sortie de la « trappe de Nash » pour les biens communs</vt:lpstr>
      <vt:lpstr>1. Les biens collectifs et les externalités</vt:lpstr>
      <vt:lpstr>Qu’est ce qu’une externalité ?</vt:lpstr>
      <vt:lpstr>Qu’est ce qu’une externalité ?</vt:lpstr>
      <vt:lpstr>Un cas d’école d’externalité : la pollinisation des abeilles</vt:lpstr>
      <vt:lpstr>Un cas d’école d’externalité : la pollinisation des abeilles</vt:lpstr>
      <vt:lpstr>En guise de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Rodrigues</dc:creator>
  <cp:lastModifiedBy>Christophe Rodrigues</cp:lastModifiedBy>
  <cp:revision>98</cp:revision>
  <dcterms:created xsi:type="dcterms:W3CDTF">2012-11-01T08:12:56Z</dcterms:created>
  <dcterms:modified xsi:type="dcterms:W3CDTF">2012-11-10T10:52:32Z</dcterms:modified>
</cp:coreProperties>
</file>