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4" r:id="rId4"/>
    <p:sldId id="270" r:id="rId5"/>
    <p:sldId id="274" r:id="rId6"/>
    <p:sldId id="282" r:id="rId7"/>
    <p:sldId id="283" r:id="rId8"/>
    <p:sldId id="276" r:id="rId9"/>
    <p:sldId id="277" r:id="rId10"/>
    <p:sldId id="286" r:id="rId11"/>
    <p:sldId id="287" r:id="rId12"/>
    <p:sldId id="271" r:id="rId13"/>
    <p:sldId id="272" r:id="rId14"/>
    <p:sldId id="258" r:id="rId15"/>
    <p:sldId id="263" r:id="rId16"/>
    <p:sldId id="265" r:id="rId17"/>
    <p:sldId id="266" r:id="rId18"/>
    <p:sldId id="273" r:id="rId19"/>
    <p:sldId id="267" r:id="rId20"/>
    <p:sldId id="268" r:id="rId21"/>
    <p:sldId id="279" r:id="rId22"/>
    <p:sldId id="280" r:id="rId23"/>
    <p:sldId id="261" r:id="rId24"/>
    <p:sldId id="278" r:id="rId25"/>
    <p:sldId id="281" r:id="rId26"/>
    <p:sldId id="259" r:id="rId27"/>
    <p:sldId id="269" r:id="rId28"/>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79" d="100"/>
          <a:sy n="79" d="100"/>
        </p:scale>
        <p:origin x="-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5AF09-0A2D-497E-88CB-AAE6885F5100}" type="doc">
      <dgm:prSet loTypeId="urn:microsoft.com/office/officeart/2005/8/layout/balance1" loCatId="relationship" qsTypeId="urn:microsoft.com/office/officeart/2005/8/quickstyle/simple1#1" qsCatId="simple" csTypeId="urn:microsoft.com/office/officeart/2005/8/colors/colorful1#2" csCatId="colorful" phldr="1"/>
      <dgm:spPr/>
      <dgm:t>
        <a:bodyPr/>
        <a:lstStyle/>
        <a:p>
          <a:endParaRPr lang="fr-FR"/>
        </a:p>
      </dgm:t>
    </dgm:pt>
    <dgm:pt modelId="{443AFE58-67D3-4A25-A900-4AB8B70B3C72}">
      <dgm:prSet phldrT="[Texte]" custT="1"/>
      <dgm:spPr/>
      <dgm:t>
        <a:bodyPr/>
        <a:lstStyle/>
        <a:p>
          <a:r>
            <a:rPr lang="fr-FR" sz="1600" dirty="0" smtClean="0"/>
            <a:t>Augmentation des exportations en volume</a:t>
          </a:r>
          <a:endParaRPr lang="fr-FR" sz="1600" dirty="0"/>
        </a:p>
      </dgm:t>
    </dgm:pt>
    <dgm:pt modelId="{6CB27F26-C1AD-409E-AA4E-E8304883E887}" type="parTrans" cxnId="{9737E6A5-D27A-4E99-9C5E-7FB21B556976}">
      <dgm:prSet/>
      <dgm:spPr/>
      <dgm:t>
        <a:bodyPr/>
        <a:lstStyle/>
        <a:p>
          <a:endParaRPr lang="fr-FR"/>
        </a:p>
      </dgm:t>
    </dgm:pt>
    <dgm:pt modelId="{B5AC06B7-2BBD-45E3-9C67-671B5F657676}" type="sibTrans" cxnId="{9737E6A5-D27A-4E99-9C5E-7FB21B556976}">
      <dgm:prSet/>
      <dgm:spPr/>
      <dgm:t>
        <a:bodyPr/>
        <a:lstStyle/>
        <a:p>
          <a:endParaRPr lang="fr-FR"/>
        </a:p>
      </dgm:t>
    </dgm:pt>
    <dgm:pt modelId="{A12AA0DF-6454-4F16-A6D3-3896C674064C}">
      <dgm:prSet phldrT="[Texte]" custT="1"/>
      <dgm:spPr/>
      <dgm:t>
        <a:bodyPr/>
        <a:lstStyle/>
        <a:p>
          <a:r>
            <a:rPr lang="fr-FR" sz="1600" dirty="0" smtClean="0"/>
            <a:t>Augmentation de la compétitivité prix des entreprises exportatrices</a:t>
          </a:r>
          <a:endParaRPr lang="fr-FR" sz="1600" dirty="0"/>
        </a:p>
      </dgm:t>
    </dgm:pt>
    <dgm:pt modelId="{0D4BAD83-E092-40B9-A0BE-4841628B2BC8}" type="parTrans" cxnId="{ADF17988-4CD4-4D3E-A597-8720096ACF34}">
      <dgm:prSet/>
      <dgm:spPr/>
      <dgm:t>
        <a:bodyPr/>
        <a:lstStyle/>
        <a:p>
          <a:endParaRPr lang="fr-FR"/>
        </a:p>
      </dgm:t>
    </dgm:pt>
    <dgm:pt modelId="{5B869BC0-2947-4678-9344-032B044027C0}" type="sibTrans" cxnId="{ADF17988-4CD4-4D3E-A597-8720096ACF34}">
      <dgm:prSet/>
      <dgm:spPr/>
      <dgm:t>
        <a:bodyPr/>
        <a:lstStyle/>
        <a:p>
          <a:endParaRPr lang="fr-FR"/>
        </a:p>
      </dgm:t>
    </dgm:pt>
    <dgm:pt modelId="{E7361820-CD3E-4417-BDB7-2B4F019B3A1D}">
      <dgm:prSet phldrT="[Texte]" custT="1"/>
      <dgm:spPr/>
      <dgm:t>
        <a:bodyPr/>
        <a:lstStyle/>
        <a:p>
          <a:r>
            <a:rPr lang="fr-FR" sz="2000" b="1" dirty="0" smtClean="0"/>
            <a:t>Impact négatif</a:t>
          </a:r>
          <a:endParaRPr lang="fr-FR" sz="2000" b="1" dirty="0"/>
        </a:p>
      </dgm:t>
    </dgm:pt>
    <dgm:pt modelId="{F1EAA6AD-9948-49E9-BC28-4B848D50C3B3}" type="parTrans" cxnId="{C754B9D0-737A-46FE-8F36-92CCB2D76012}">
      <dgm:prSet/>
      <dgm:spPr/>
      <dgm:t>
        <a:bodyPr/>
        <a:lstStyle/>
        <a:p>
          <a:endParaRPr lang="fr-FR"/>
        </a:p>
      </dgm:t>
    </dgm:pt>
    <dgm:pt modelId="{F79B37CC-2BB2-45BB-A545-8E447E061578}" type="sibTrans" cxnId="{C754B9D0-737A-46FE-8F36-92CCB2D76012}">
      <dgm:prSet/>
      <dgm:spPr/>
      <dgm:t>
        <a:bodyPr/>
        <a:lstStyle/>
        <a:p>
          <a:endParaRPr lang="fr-FR"/>
        </a:p>
      </dgm:t>
    </dgm:pt>
    <dgm:pt modelId="{42D3B5B3-6926-421D-931B-0747AF363AB8}">
      <dgm:prSet phldrT="[Texte]"/>
      <dgm:spPr/>
      <dgm:t>
        <a:bodyPr/>
        <a:lstStyle/>
        <a:p>
          <a:r>
            <a:rPr lang="fr-FR" dirty="0" smtClean="0"/>
            <a:t>Fonction de l’intensité énergétique de la croissance</a:t>
          </a:r>
          <a:endParaRPr lang="fr-FR" dirty="0"/>
        </a:p>
      </dgm:t>
    </dgm:pt>
    <dgm:pt modelId="{17C95928-D15C-4FEB-940C-DA4983E6FACF}" type="parTrans" cxnId="{2B02342A-75EE-4B7B-8E0E-94DC519C8AE3}">
      <dgm:prSet/>
      <dgm:spPr/>
      <dgm:t>
        <a:bodyPr/>
        <a:lstStyle/>
        <a:p>
          <a:endParaRPr lang="fr-FR"/>
        </a:p>
      </dgm:t>
    </dgm:pt>
    <dgm:pt modelId="{6677EDDE-36E8-473C-960F-066A6653CEC5}" type="sibTrans" cxnId="{2B02342A-75EE-4B7B-8E0E-94DC519C8AE3}">
      <dgm:prSet/>
      <dgm:spPr/>
      <dgm:t>
        <a:bodyPr/>
        <a:lstStyle/>
        <a:p>
          <a:endParaRPr lang="fr-FR"/>
        </a:p>
      </dgm:t>
    </dgm:pt>
    <dgm:pt modelId="{0C5659B3-47D6-4E35-B937-98F5EC5BF54B}">
      <dgm:prSet phldrT="[Texte]"/>
      <dgm:spPr/>
      <dgm:t>
        <a:bodyPr/>
        <a:lstStyle/>
        <a:p>
          <a:r>
            <a:rPr lang="fr-FR" dirty="0" smtClean="0"/>
            <a:t>Fonction de l’élasticité prix de la demande étrangère</a:t>
          </a:r>
          <a:endParaRPr lang="fr-FR" dirty="0"/>
        </a:p>
      </dgm:t>
    </dgm:pt>
    <dgm:pt modelId="{998D25DC-2102-44F3-88A7-05ACC970C396}" type="parTrans" cxnId="{C783BA2B-58F2-440F-B806-A80F1D753478}">
      <dgm:prSet/>
      <dgm:spPr/>
      <dgm:t>
        <a:bodyPr/>
        <a:lstStyle/>
        <a:p>
          <a:endParaRPr lang="fr-FR"/>
        </a:p>
      </dgm:t>
    </dgm:pt>
    <dgm:pt modelId="{BE2D8D2E-EEE8-40FD-945E-91783E89115A}" type="sibTrans" cxnId="{C783BA2B-58F2-440F-B806-A80F1D753478}">
      <dgm:prSet/>
      <dgm:spPr/>
      <dgm:t>
        <a:bodyPr/>
        <a:lstStyle/>
        <a:p>
          <a:endParaRPr lang="fr-FR"/>
        </a:p>
      </dgm:t>
    </dgm:pt>
    <dgm:pt modelId="{4D40F9BA-5489-4D32-A259-C89E70F7B55F}">
      <dgm:prSet phldrT="[Texte]" custT="1"/>
      <dgm:spPr/>
      <dgm:t>
        <a:bodyPr/>
        <a:lstStyle/>
        <a:p>
          <a:r>
            <a:rPr lang="fr-FR" sz="2000" b="1" dirty="0" smtClean="0"/>
            <a:t>Impact positif</a:t>
          </a:r>
          <a:endParaRPr lang="fr-FR" sz="2000" b="1" dirty="0"/>
        </a:p>
      </dgm:t>
    </dgm:pt>
    <dgm:pt modelId="{4103BCCD-B009-4322-9C2D-B690B533BDC2}" type="sibTrans" cxnId="{4D11CA31-E630-4D2D-8187-BA0AC99FEFBA}">
      <dgm:prSet/>
      <dgm:spPr/>
      <dgm:t>
        <a:bodyPr/>
        <a:lstStyle/>
        <a:p>
          <a:endParaRPr lang="fr-FR"/>
        </a:p>
      </dgm:t>
    </dgm:pt>
    <dgm:pt modelId="{21F32F63-A0C3-4DB6-8A7C-4DE57ACAC10B}" type="parTrans" cxnId="{4D11CA31-E630-4D2D-8187-BA0AC99FEFBA}">
      <dgm:prSet/>
      <dgm:spPr/>
      <dgm:t>
        <a:bodyPr/>
        <a:lstStyle/>
        <a:p>
          <a:endParaRPr lang="fr-FR"/>
        </a:p>
      </dgm:t>
    </dgm:pt>
    <dgm:pt modelId="{0237054C-4948-40FF-A464-CE621C537F2C}">
      <dgm:prSet custT="1"/>
      <dgm:spPr/>
      <dgm:t>
        <a:bodyPr/>
        <a:lstStyle/>
        <a:p>
          <a:r>
            <a:rPr lang="fr-FR" sz="1600" dirty="0" smtClean="0"/>
            <a:t>Augmentation de la facture d’importation en consommations intermédiaires (matières premières)</a:t>
          </a:r>
          <a:endParaRPr lang="fr-FR" sz="1600" dirty="0"/>
        </a:p>
      </dgm:t>
    </dgm:pt>
    <dgm:pt modelId="{6CB2EE09-4AD5-4D55-9CEE-9EBC5E937E55}" type="parTrans" cxnId="{81978FB7-5A1C-4EB8-AD16-A536E002226C}">
      <dgm:prSet/>
      <dgm:spPr/>
      <dgm:t>
        <a:bodyPr/>
        <a:lstStyle/>
        <a:p>
          <a:endParaRPr lang="fr-FR"/>
        </a:p>
      </dgm:t>
    </dgm:pt>
    <dgm:pt modelId="{B7F8531F-DC2B-4612-91CA-105C1CD90D1A}" type="sibTrans" cxnId="{81978FB7-5A1C-4EB8-AD16-A536E002226C}">
      <dgm:prSet/>
      <dgm:spPr/>
      <dgm:t>
        <a:bodyPr/>
        <a:lstStyle/>
        <a:p>
          <a:endParaRPr lang="fr-FR"/>
        </a:p>
      </dgm:t>
    </dgm:pt>
    <dgm:pt modelId="{F98B5829-4082-4EBE-A2FC-0030C79B7CBF}" type="pres">
      <dgm:prSet presAssocID="{1625AF09-0A2D-497E-88CB-AAE6885F5100}" presName="outerComposite" presStyleCnt="0">
        <dgm:presLayoutVars>
          <dgm:chMax val="2"/>
          <dgm:animLvl val="lvl"/>
          <dgm:resizeHandles val="exact"/>
        </dgm:presLayoutVars>
      </dgm:prSet>
      <dgm:spPr/>
      <dgm:t>
        <a:bodyPr/>
        <a:lstStyle/>
        <a:p>
          <a:endParaRPr lang="fr-FR"/>
        </a:p>
      </dgm:t>
    </dgm:pt>
    <dgm:pt modelId="{A92780D6-5034-40D0-AC30-F6B72C2DCF30}" type="pres">
      <dgm:prSet presAssocID="{1625AF09-0A2D-497E-88CB-AAE6885F5100}" presName="dummyMaxCanvas" presStyleCnt="0"/>
      <dgm:spPr/>
    </dgm:pt>
    <dgm:pt modelId="{C8FE829F-6A04-4364-8E3D-E1487976D166}" type="pres">
      <dgm:prSet presAssocID="{1625AF09-0A2D-497E-88CB-AAE6885F5100}" presName="parentComposite" presStyleCnt="0"/>
      <dgm:spPr/>
    </dgm:pt>
    <dgm:pt modelId="{25AF512F-37C9-40EC-8584-30545111CAA3}" type="pres">
      <dgm:prSet presAssocID="{1625AF09-0A2D-497E-88CB-AAE6885F5100}" presName="parent1" presStyleLbl="alignAccFollowNode1" presStyleIdx="0" presStyleCnt="4" custScaleX="94828" custScaleY="34013" custLinFactNeighborX="-178" custLinFactNeighborY="-38967">
        <dgm:presLayoutVars>
          <dgm:chMax val="4"/>
        </dgm:presLayoutVars>
      </dgm:prSet>
      <dgm:spPr/>
      <dgm:t>
        <a:bodyPr/>
        <a:lstStyle/>
        <a:p>
          <a:endParaRPr lang="fr-FR"/>
        </a:p>
      </dgm:t>
    </dgm:pt>
    <dgm:pt modelId="{47B2836C-6690-42F9-9170-6ACD395837E4}" type="pres">
      <dgm:prSet presAssocID="{1625AF09-0A2D-497E-88CB-AAE6885F5100}" presName="parent2" presStyleLbl="alignAccFollowNode1" presStyleIdx="1" presStyleCnt="4" custScaleX="98329" custScaleY="34013" custLinFactNeighborX="-1845" custLinFactNeighborY="-38967">
        <dgm:presLayoutVars>
          <dgm:chMax val="4"/>
        </dgm:presLayoutVars>
      </dgm:prSet>
      <dgm:spPr/>
      <dgm:t>
        <a:bodyPr/>
        <a:lstStyle/>
        <a:p>
          <a:endParaRPr lang="fr-FR"/>
        </a:p>
      </dgm:t>
    </dgm:pt>
    <dgm:pt modelId="{B66425C4-8EDE-4236-8DD7-1F5A83429F95}" type="pres">
      <dgm:prSet presAssocID="{1625AF09-0A2D-497E-88CB-AAE6885F5100}" presName="childrenComposite" presStyleCnt="0"/>
      <dgm:spPr/>
    </dgm:pt>
    <dgm:pt modelId="{B5CF4BAE-9B69-4F72-965F-394B4DF9EE0D}" type="pres">
      <dgm:prSet presAssocID="{1625AF09-0A2D-497E-88CB-AAE6885F5100}" presName="dummyMaxCanvas_ChildArea" presStyleCnt="0"/>
      <dgm:spPr/>
    </dgm:pt>
    <dgm:pt modelId="{83D5FCD3-AFA8-4EEA-9AF5-C5962B07A95D}" type="pres">
      <dgm:prSet presAssocID="{1625AF09-0A2D-497E-88CB-AAE6885F5100}" presName="fulcrum" presStyleLbl="alignAccFollowNode1" presStyleIdx="2" presStyleCnt="4"/>
      <dgm:spPr>
        <a:solidFill>
          <a:schemeClr val="accent4">
            <a:lumMod val="60000"/>
            <a:lumOff val="40000"/>
            <a:alpha val="90000"/>
          </a:schemeClr>
        </a:solidFill>
      </dgm:spPr>
      <dgm:t>
        <a:bodyPr/>
        <a:lstStyle/>
        <a:p>
          <a:endParaRPr lang="fr-FR"/>
        </a:p>
      </dgm:t>
    </dgm:pt>
    <dgm:pt modelId="{9708E0DB-88AB-47D9-8D2C-928A068FA95A}" type="pres">
      <dgm:prSet presAssocID="{1625AF09-0A2D-497E-88CB-AAE6885F5100}" presName="balance_23" presStyleLbl="alignAccFollowNode1" presStyleIdx="3" presStyleCnt="4">
        <dgm:presLayoutVars>
          <dgm:bulletEnabled val="1"/>
        </dgm:presLayoutVars>
      </dgm:prSet>
      <dgm:spPr>
        <a:solidFill>
          <a:schemeClr val="accent1">
            <a:lumMod val="60000"/>
            <a:lumOff val="40000"/>
            <a:alpha val="90000"/>
          </a:schemeClr>
        </a:solidFill>
      </dgm:spPr>
      <dgm:t>
        <a:bodyPr/>
        <a:lstStyle/>
        <a:p>
          <a:endParaRPr lang="fr-FR"/>
        </a:p>
      </dgm:t>
    </dgm:pt>
    <dgm:pt modelId="{7511A7AB-AD2C-4051-8607-68D440EB4E8A}" type="pres">
      <dgm:prSet presAssocID="{1625AF09-0A2D-497E-88CB-AAE6885F5100}" presName="right_23_1" presStyleLbl="node1" presStyleIdx="0" presStyleCnt="5" custScaleX="122388" custScaleY="125283" custLinFactNeighborX="-7785" custLinFactNeighborY="-14256">
        <dgm:presLayoutVars>
          <dgm:bulletEnabled val="1"/>
        </dgm:presLayoutVars>
      </dgm:prSet>
      <dgm:spPr/>
      <dgm:t>
        <a:bodyPr/>
        <a:lstStyle/>
        <a:p>
          <a:endParaRPr lang="fr-FR"/>
        </a:p>
      </dgm:t>
    </dgm:pt>
    <dgm:pt modelId="{01F4BB5F-1755-4936-8813-75B5BE1D63CA}" type="pres">
      <dgm:prSet presAssocID="{1625AF09-0A2D-497E-88CB-AAE6885F5100}" presName="right_23_2" presStyleLbl="node1" presStyleIdx="1" presStyleCnt="5" custScaleX="97435" custScaleY="115709" custLinFactX="-48446" custLinFactNeighborX="-100000" custLinFactNeighborY="60124">
        <dgm:presLayoutVars>
          <dgm:bulletEnabled val="1"/>
        </dgm:presLayoutVars>
      </dgm:prSet>
      <dgm:spPr/>
      <dgm:t>
        <a:bodyPr/>
        <a:lstStyle/>
        <a:p>
          <a:endParaRPr lang="fr-FR"/>
        </a:p>
      </dgm:t>
    </dgm:pt>
    <dgm:pt modelId="{640B36E7-C1A2-44B9-BA73-9BFEE3784724}" type="pres">
      <dgm:prSet presAssocID="{1625AF09-0A2D-497E-88CB-AAE6885F5100}" presName="right_23_3" presStyleLbl="node1" presStyleIdx="2" presStyleCnt="5" custScaleX="119413" custScaleY="127892" custLinFactNeighborX="-9476" custLinFactNeighborY="52299">
        <dgm:presLayoutVars>
          <dgm:bulletEnabled val="1"/>
        </dgm:presLayoutVars>
      </dgm:prSet>
      <dgm:spPr/>
      <dgm:t>
        <a:bodyPr/>
        <a:lstStyle/>
        <a:p>
          <a:endParaRPr lang="fr-FR"/>
        </a:p>
      </dgm:t>
    </dgm:pt>
    <dgm:pt modelId="{5D564AA0-C358-4CBC-91B7-34D0F3672425}" type="pres">
      <dgm:prSet presAssocID="{1625AF09-0A2D-497E-88CB-AAE6885F5100}" presName="left_23_1" presStyleLbl="node1" presStyleIdx="3" presStyleCnt="5" custScaleX="100226" custScaleY="114827" custLinFactY="-24043" custLinFactNeighborX="-1867" custLinFactNeighborY="-100000">
        <dgm:presLayoutVars>
          <dgm:bulletEnabled val="1"/>
        </dgm:presLayoutVars>
      </dgm:prSet>
      <dgm:spPr/>
      <dgm:t>
        <a:bodyPr/>
        <a:lstStyle/>
        <a:p>
          <a:endParaRPr lang="fr-FR"/>
        </a:p>
      </dgm:t>
    </dgm:pt>
    <dgm:pt modelId="{DA7B472E-C739-40B3-852D-E5335ADFD48E}" type="pres">
      <dgm:prSet presAssocID="{1625AF09-0A2D-497E-88CB-AAE6885F5100}" presName="left_23_2" presStyleLbl="node1" presStyleIdx="4" presStyleCnt="5" custScaleX="100942" custScaleY="121457" custLinFactY="-43496" custLinFactNeighborX="-198" custLinFactNeighborY="-100000">
        <dgm:presLayoutVars>
          <dgm:bulletEnabled val="1"/>
        </dgm:presLayoutVars>
      </dgm:prSet>
      <dgm:spPr/>
      <dgm:t>
        <a:bodyPr/>
        <a:lstStyle/>
        <a:p>
          <a:endParaRPr lang="fr-FR"/>
        </a:p>
      </dgm:t>
    </dgm:pt>
  </dgm:ptLst>
  <dgm:cxnLst>
    <dgm:cxn modelId="{C783BA2B-58F2-440F-B806-A80F1D753478}" srcId="{E7361820-CD3E-4417-BDB7-2B4F019B3A1D}" destId="{0C5659B3-47D6-4E35-B937-98F5EC5BF54B}" srcOrd="1" destOrd="0" parTransId="{998D25DC-2102-44F3-88A7-05ACC970C396}" sibTransId="{BE2D8D2E-EEE8-40FD-945E-91783E89115A}"/>
    <dgm:cxn modelId="{ADF17988-4CD4-4D3E-A597-8720096ACF34}" srcId="{4D40F9BA-5489-4D32-A259-C89E70F7B55F}" destId="{A12AA0DF-6454-4F16-A6D3-3896C674064C}" srcOrd="1" destOrd="0" parTransId="{0D4BAD83-E092-40B9-A0BE-4841628B2BC8}" sibTransId="{5B869BC0-2947-4678-9344-032B044027C0}"/>
    <dgm:cxn modelId="{81978FB7-5A1C-4EB8-AD16-A536E002226C}" srcId="{E7361820-CD3E-4417-BDB7-2B4F019B3A1D}" destId="{0237054C-4948-40FF-A464-CE621C537F2C}" srcOrd="2" destOrd="0" parTransId="{6CB2EE09-4AD5-4D55-9CEE-9EBC5E937E55}" sibTransId="{B7F8531F-DC2B-4612-91CA-105C1CD90D1A}"/>
    <dgm:cxn modelId="{A4A4B589-D964-9042-8E54-3DDEBC8BA019}" type="presOf" srcId="{A12AA0DF-6454-4F16-A6D3-3896C674064C}" destId="{DA7B472E-C739-40B3-852D-E5335ADFD48E}" srcOrd="0" destOrd="0" presId="urn:microsoft.com/office/officeart/2005/8/layout/balance1"/>
    <dgm:cxn modelId="{3DD8B5DC-67DE-D548-B77F-039AF1A71E5B}" type="presOf" srcId="{0C5659B3-47D6-4E35-B937-98F5EC5BF54B}" destId="{01F4BB5F-1755-4936-8813-75B5BE1D63CA}" srcOrd="0" destOrd="0" presId="urn:microsoft.com/office/officeart/2005/8/layout/balance1"/>
    <dgm:cxn modelId="{31B300B4-3451-5146-85AB-F23C251D4744}" type="presOf" srcId="{E7361820-CD3E-4417-BDB7-2B4F019B3A1D}" destId="{47B2836C-6690-42F9-9170-6ACD395837E4}" srcOrd="0" destOrd="0" presId="urn:microsoft.com/office/officeart/2005/8/layout/balance1"/>
    <dgm:cxn modelId="{4D11CA31-E630-4D2D-8187-BA0AC99FEFBA}" srcId="{1625AF09-0A2D-497E-88CB-AAE6885F5100}" destId="{4D40F9BA-5489-4D32-A259-C89E70F7B55F}" srcOrd="0" destOrd="0" parTransId="{21F32F63-A0C3-4DB6-8A7C-4DE57ACAC10B}" sibTransId="{4103BCCD-B009-4322-9C2D-B690B533BDC2}"/>
    <dgm:cxn modelId="{716671A8-BBFE-FE43-AA37-2FEFFA10AA3F}" type="presOf" srcId="{1625AF09-0A2D-497E-88CB-AAE6885F5100}" destId="{F98B5829-4082-4EBE-A2FC-0030C79B7CBF}" srcOrd="0" destOrd="0" presId="urn:microsoft.com/office/officeart/2005/8/layout/balance1"/>
    <dgm:cxn modelId="{C754B9D0-737A-46FE-8F36-92CCB2D76012}" srcId="{1625AF09-0A2D-497E-88CB-AAE6885F5100}" destId="{E7361820-CD3E-4417-BDB7-2B4F019B3A1D}" srcOrd="1" destOrd="0" parTransId="{F1EAA6AD-9948-49E9-BC28-4B848D50C3B3}" sibTransId="{F79B37CC-2BB2-45BB-A545-8E447E061578}"/>
    <dgm:cxn modelId="{B7664659-8377-6F44-B668-35B9CF85D0F3}" type="presOf" srcId="{42D3B5B3-6926-421D-931B-0747AF363AB8}" destId="{7511A7AB-AD2C-4051-8607-68D440EB4E8A}" srcOrd="0" destOrd="0" presId="urn:microsoft.com/office/officeart/2005/8/layout/balance1"/>
    <dgm:cxn modelId="{7AB59351-53C9-CF43-A986-98D7060FF781}" type="presOf" srcId="{443AFE58-67D3-4A25-A900-4AB8B70B3C72}" destId="{5D564AA0-C358-4CBC-91B7-34D0F3672425}" srcOrd="0" destOrd="0" presId="urn:microsoft.com/office/officeart/2005/8/layout/balance1"/>
    <dgm:cxn modelId="{093FC8F0-BD7E-A04F-B761-29A35CE39D47}" type="presOf" srcId="{0237054C-4948-40FF-A464-CE621C537F2C}" destId="{640B36E7-C1A2-44B9-BA73-9BFEE3784724}" srcOrd="0" destOrd="0" presId="urn:microsoft.com/office/officeart/2005/8/layout/balance1"/>
    <dgm:cxn modelId="{2B02342A-75EE-4B7B-8E0E-94DC519C8AE3}" srcId="{E7361820-CD3E-4417-BDB7-2B4F019B3A1D}" destId="{42D3B5B3-6926-421D-931B-0747AF363AB8}" srcOrd="0" destOrd="0" parTransId="{17C95928-D15C-4FEB-940C-DA4983E6FACF}" sibTransId="{6677EDDE-36E8-473C-960F-066A6653CEC5}"/>
    <dgm:cxn modelId="{6D02375C-8262-6E42-861C-E223DE0414DA}" type="presOf" srcId="{4D40F9BA-5489-4D32-A259-C89E70F7B55F}" destId="{25AF512F-37C9-40EC-8584-30545111CAA3}" srcOrd="0" destOrd="0" presId="urn:microsoft.com/office/officeart/2005/8/layout/balance1"/>
    <dgm:cxn modelId="{9737E6A5-D27A-4E99-9C5E-7FB21B556976}" srcId="{4D40F9BA-5489-4D32-A259-C89E70F7B55F}" destId="{443AFE58-67D3-4A25-A900-4AB8B70B3C72}" srcOrd="0" destOrd="0" parTransId="{6CB27F26-C1AD-409E-AA4E-E8304883E887}" sibTransId="{B5AC06B7-2BBD-45E3-9C67-671B5F657676}"/>
    <dgm:cxn modelId="{45CEFC9A-E7D1-B740-A28A-4A6ED8AC7E19}" type="presParOf" srcId="{F98B5829-4082-4EBE-A2FC-0030C79B7CBF}" destId="{A92780D6-5034-40D0-AC30-F6B72C2DCF30}" srcOrd="0" destOrd="0" presId="urn:microsoft.com/office/officeart/2005/8/layout/balance1"/>
    <dgm:cxn modelId="{22F2E48F-5743-B842-8F60-66E34B72EB63}" type="presParOf" srcId="{F98B5829-4082-4EBE-A2FC-0030C79B7CBF}" destId="{C8FE829F-6A04-4364-8E3D-E1487976D166}" srcOrd="1" destOrd="0" presId="urn:microsoft.com/office/officeart/2005/8/layout/balance1"/>
    <dgm:cxn modelId="{05C64304-6174-D844-93DD-5F06E7FEF3BF}" type="presParOf" srcId="{C8FE829F-6A04-4364-8E3D-E1487976D166}" destId="{25AF512F-37C9-40EC-8584-30545111CAA3}" srcOrd="0" destOrd="0" presId="urn:microsoft.com/office/officeart/2005/8/layout/balance1"/>
    <dgm:cxn modelId="{1EF0A0B1-92B1-B846-94E4-0E15B17CF283}" type="presParOf" srcId="{C8FE829F-6A04-4364-8E3D-E1487976D166}" destId="{47B2836C-6690-42F9-9170-6ACD395837E4}" srcOrd="1" destOrd="0" presId="urn:microsoft.com/office/officeart/2005/8/layout/balance1"/>
    <dgm:cxn modelId="{58D241B8-7CA3-074B-A42B-66884C35F8F5}" type="presParOf" srcId="{F98B5829-4082-4EBE-A2FC-0030C79B7CBF}" destId="{B66425C4-8EDE-4236-8DD7-1F5A83429F95}" srcOrd="2" destOrd="0" presId="urn:microsoft.com/office/officeart/2005/8/layout/balance1"/>
    <dgm:cxn modelId="{1A2B618E-6047-D946-BBE6-D2BF3E4E98E5}" type="presParOf" srcId="{B66425C4-8EDE-4236-8DD7-1F5A83429F95}" destId="{B5CF4BAE-9B69-4F72-965F-394B4DF9EE0D}" srcOrd="0" destOrd="0" presId="urn:microsoft.com/office/officeart/2005/8/layout/balance1"/>
    <dgm:cxn modelId="{CF4D64B6-82FD-FC4F-8225-FCCF470227B3}" type="presParOf" srcId="{B66425C4-8EDE-4236-8DD7-1F5A83429F95}" destId="{83D5FCD3-AFA8-4EEA-9AF5-C5962B07A95D}" srcOrd="1" destOrd="0" presId="urn:microsoft.com/office/officeart/2005/8/layout/balance1"/>
    <dgm:cxn modelId="{ADE469EE-E727-184F-9715-CF6B4CBA8569}" type="presParOf" srcId="{B66425C4-8EDE-4236-8DD7-1F5A83429F95}" destId="{9708E0DB-88AB-47D9-8D2C-928A068FA95A}" srcOrd="2" destOrd="0" presId="urn:microsoft.com/office/officeart/2005/8/layout/balance1"/>
    <dgm:cxn modelId="{A95D77D0-356E-7C48-8A49-0DA709FA91E9}" type="presParOf" srcId="{B66425C4-8EDE-4236-8DD7-1F5A83429F95}" destId="{7511A7AB-AD2C-4051-8607-68D440EB4E8A}" srcOrd="3" destOrd="0" presId="urn:microsoft.com/office/officeart/2005/8/layout/balance1"/>
    <dgm:cxn modelId="{171CB510-94CB-4F4A-A51A-6CF5B4800573}" type="presParOf" srcId="{B66425C4-8EDE-4236-8DD7-1F5A83429F95}" destId="{01F4BB5F-1755-4936-8813-75B5BE1D63CA}" srcOrd="4" destOrd="0" presId="urn:microsoft.com/office/officeart/2005/8/layout/balance1"/>
    <dgm:cxn modelId="{DDA979DB-7070-5347-B15C-A77EA2A0F0CF}" type="presParOf" srcId="{B66425C4-8EDE-4236-8DD7-1F5A83429F95}" destId="{640B36E7-C1A2-44B9-BA73-9BFEE3784724}" srcOrd="5" destOrd="0" presId="urn:microsoft.com/office/officeart/2005/8/layout/balance1"/>
    <dgm:cxn modelId="{745CF719-3F5D-0049-9CBE-2099491F21A7}" type="presParOf" srcId="{B66425C4-8EDE-4236-8DD7-1F5A83429F95}" destId="{5D564AA0-C358-4CBC-91B7-34D0F3672425}" srcOrd="6" destOrd="0" presId="urn:microsoft.com/office/officeart/2005/8/layout/balance1"/>
    <dgm:cxn modelId="{2825598E-6A80-FC4F-A634-0B03FC91C6B8}" type="presParOf" srcId="{B66425C4-8EDE-4236-8DD7-1F5A83429F95}" destId="{DA7B472E-C739-40B3-852D-E5335ADFD48E}" srcOrd="7" destOrd="0" presId="urn:microsoft.com/office/officeart/2005/8/layout/balance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1625AF09-0A2D-497E-88CB-AAE6885F5100}" type="doc">
      <dgm:prSet loTypeId="urn:microsoft.com/office/officeart/2005/8/layout/balance1" loCatId="relationship" qsTypeId="urn:microsoft.com/office/officeart/2005/8/quickstyle/simple1#2" qsCatId="simple" csTypeId="urn:microsoft.com/office/officeart/2005/8/colors/colorful1#3" csCatId="colorful" phldr="1"/>
      <dgm:spPr/>
      <dgm:t>
        <a:bodyPr/>
        <a:lstStyle/>
        <a:p>
          <a:endParaRPr lang="fr-FR"/>
        </a:p>
      </dgm:t>
    </dgm:pt>
    <dgm:pt modelId="{443AFE58-67D3-4A25-A900-4AB8B70B3C72}">
      <dgm:prSet phldrT="[Texte]" custT="1"/>
      <dgm:spPr/>
      <dgm:t>
        <a:bodyPr/>
        <a:lstStyle/>
        <a:p>
          <a:r>
            <a:rPr lang="fr-FR" sz="1600" dirty="0" smtClean="0"/>
            <a:t>Baisse des exportations en volume</a:t>
          </a:r>
          <a:endParaRPr lang="fr-FR" sz="1600" dirty="0"/>
        </a:p>
      </dgm:t>
    </dgm:pt>
    <dgm:pt modelId="{6CB27F26-C1AD-409E-AA4E-E8304883E887}" type="parTrans" cxnId="{9737E6A5-D27A-4E99-9C5E-7FB21B556976}">
      <dgm:prSet/>
      <dgm:spPr/>
      <dgm:t>
        <a:bodyPr/>
        <a:lstStyle/>
        <a:p>
          <a:endParaRPr lang="fr-FR"/>
        </a:p>
      </dgm:t>
    </dgm:pt>
    <dgm:pt modelId="{B5AC06B7-2BBD-45E3-9C67-671B5F657676}" type="sibTrans" cxnId="{9737E6A5-D27A-4E99-9C5E-7FB21B556976}">
      <dgm:prSet/>
      <dgm:spPr/>
      <dgm:t>
        <a:bodyPr/>
        <a:lstStyle/>
        <a:p>
          <a:endParaRPr lang="fr-FR"/>
        </a:p>
      </dgm:t>
    </dgm:pt>
    <dgm:pt modelId="{A12AA0DF-6454-4F16-A6D3-3896C674064C}">
      <dgm:prSet phldrT="[Texte]" custT="1"/>
      <dgm:spPr/>
      <dgm:t>
        <a:bodyPr/>
        <a:lstStyle/>
        <a:p>
          <a:r>
            <a:rPr lang="fr-FR" sz="1600" dirty="0" smtClean="0"/>
            <a:t>Diminution de la compétitivité prix des entreprises exportatrices</a:t>
          </a:r>
          <a:endParaRPr lang="fr-FR" sz="1600" dirty="0"/>
        </a:p>
      </dgm:t>
    </dgm:pt>
    <dgm:pt modelId="{0D4BAD83-E092-40B9-A0BE-4841628B2BC8}" type="parTrans" cxnId="{ADF17988-4CD4-4D3E-A597-8720096ACF34}">
      <dgm:prSet/>
      <dgm:spPr/>
      <dgm:t>
        <a:bodyPr/>
        <a:lstStyle/>
        <a:p>
          <a:endParaRPr lang="fr-FR"/>
        </a:p>
      </dgm:t>
    </dgm:pt>
    <dgm:pt modelId="{5B869BC0-2947-4678-9344-032B044027C0}" type="sibTrans" cxnId="{ADF17988-4CD4-4D3E-A597-8720096ACF34}">
      <dgm:prSet/>
      <dgm:spPr/>
      <dgm:t>
        <a:bodyPr/>
        <a:lstStyle/>
        <a:p>
          <a:endParaRPr lang="fr-FR"/>
        </a:p>
      </dgm:t>
    </dgm:pt>
    <dgm:pt modelId="{E7361820-CD3E-4417-BDB7-2B4F019B3A1D}">
      <dgm:prSet phldrT="[Texte]" custT="1"/>
      <dgm:spPr/>
      <dgm:t>
        <a:bodyPr/>
        <a:lstStyle/>
        <a:p>
          <a:r>
            <a:rPr lang="fr-FR" sz="2000" b="1" dirty="0" smtClean="0"/>
            <a:t>Impact négatif</a:t>
          </a:r>
          <a:endParaRPr lang="fr-FR" sz="2000" b="1" dirty="0"/>
        </a:p>
      </dgm:t>
    </dgm:pt>
    <dgm:pt modelId="{F1EAA6AD-9948-49E9-BC28-4B848D50C3B3}" type="parTrans" cxnId="{C754B9D0-737A-46FE-8F36-92CCB2D76012}">
      <dgm:prSet/>
      <dgm:spPr/>
      <dgm:t>
        <a:bodyPr/>
        <a:lstStyle/>
        <a:p>
          <a:endParaRPr lang="fr-FR"/>
        </a:p>
      </dgm:t>
    </dgm:pt>
    <dgm:pt modelId="{F79B37CC-2BB2-45BB-A545-8E447E061578}" type="sibTrans" cxnId="{C754B9D0-737A-46FE-8F36-92CCB2D76012}">
      <dgm:prSet/>
      <dgm:spPr/>
      <dgm:t>
        <a:bodyPr/>
        <a:lstStyle/>
        <a:p>
          <a:endParaRPr lang="fr-FR"/>
        </a:p>
      </dgm:t>
    </dgm:pt>
    <dgm:pt modelId="{42D3B5B3-6926-421D-931B-0747AF363AB8}">
      <dgm:prSet phldrT="[Texte]"/>
      <dgm:spPr/>
      <dgm:t>
        <a:bodyPr/>
        <a:lstStyle/>
        <a:p>
          <a:r>
            <a:rPr lang="fr-FR" dirty="0" smtClean="0"/>
            <a:t>Fonction de l’intensité énergétique de la croissance</a:t>
          </a:r>
          <a:endParaRPr lang="fr-FR" dirty="0"/>
        </a:p>
      </dgm:t>
    </dgm:pt>
    <dgm:pt modelId="{17C95928-D15C-4FEB-940C-DA4983E6FACF}" type="parTrans" cxnId="{2B02342A-75EE-4B7B-8E0E-94DC519C8AE3}">
      <dgm:prSet/>
      <dgm:spPr/>
      <dgm:t>
        <a:bodyPr/>
        <a:lstStyle/>
        <a:p>
          <a:endParaRPr lang="fr-FR"/>
        </a:p>
      </dgm:t>
    </dgm:pt>
    <dgm:pt modelId="{6677EDDE-36E8-473C-960F-066A6653CEC5}" type="sibTrans" cxnId="{2B02342A-75EE-4B7B-8E0E-94DC519C8AE3}">
      <dgm:prSet/>
      <dgm:spPr/>
      <dgm:t>
        <a:bodyPr/>
        <a:lstStyle/>
        <a:p>
          <a:endParaRPr lang="fr-FR"/>
        </a:p>
      </dgm:t>
    </dgm:pt>
    <dgm:pt modelId="{0C5659B3-47D6-4E35-B937-98F5EC5BF54B}">
      <dgm:prSet phldrT="[Texte]"/>
      <dgm:spPr/>
      <dgm:t>
        <a:bodyPr/>
        <a:lstStyle/>
        <a:p>
          <a:r>
            <a:rPr lang="fr-FR" dirty="0" smtClean="0"/>
            <a:t>Fonction de l’élasticité prix de la demande étrangère</a:t>
          </a:r>
          <a:endParaRPr lang="fr-FR" dirty="0"/>
        </a:p>
      </dgm:t>
    </dgm:pt>
    <dgm:pt modelId="{998D25DC-2102-44F3-88A7-05ACC970C396}" type="parTrans" cxnId="{C783BA2B-58F2-440F-B806-A80F1D753478}">
      <dgm:prSet/>
      <dgm:spPr/>
      <dgm:t>
        <a:bodyPr/>
        <a:lstStyle/>
        <a:p>
          <a:endParaRPr lang="fr-FR"/>
        </a:p>
      </dgm:t>
    </dgm:pt>
    <dgm:pt modelId="{BE2D8D2E-EEE8-40FD-945E-91783E89115A}" type="sibTrans" cxnId="{C783BA2B-58F2-440F-B806-A80F1D753478}">
      <dgm:prSet/>
      <dgm:spPr/>
      <dgm:t>
        <a:bodyPr/>
        <a:lstStyle/>
        <a:p>
          <a:endParaRPr lang="fr-FR"/>
        </a:p>
      </dgm:t>
    </dgm:pt>
    <dgm:pt modelId="{4D40F9BA-5489-4D32-A259-C89E70F7B55F}">
      <dgm:prSet phldrT="[Texte]" custT="1"/>
      <dgm:spPr/>
      <dgm:t>
        <a:bodyPr/>
        <a:lstStyle/>
        <a:p>
          <a:r>
            <a:rPr lang="fr-FR" sz="2000" b="1" dirty="0" smtClean="0"/>
            <a:t>Impact positif</a:t>
          </a:r>
          <a:endParaRPr lang="fr-FR" sz="2000" b="1" dirty="0"/>
        </a:p>
      </dgm:t>
    </dgm:pt>
    <dgm:pt modelId="{4103BCCD-B009-4322-9C2D-B690B533BDC2}" type="sibTrans" cxnId="{4D11CA31-E630-4D2D-8187-BA0AC99FEFBA}">
      <dgm:prSet/>
      <dgm:spPr/>
      <dgm:t>
        <a:bodyPr/>
        <a:lstStyle/>
        <a:p>
          <a:endParaRPr lang="fr-FR"/>
        </a:p>
      </dgm:t>
    </dgm:pt>
    <dgm:pt modelId="{21F32F63-A0C3-4DB6-8A7C-4DE57ACAC10B}" type="parTrans" cxnId="{4D11CA31-E630-4D2D-8187-BA0AC99FEFBA}">
      <dgm:prSet/>
      <dgm:spPr/>
      <dgm:t>
        <a:bodyPr/>
        <a:lstStyle/>
        <a:p>
          <a:endParaRPr lang="fr-FR"/>
        </a:p>
      </dgm:t>
    </dgm:pt>
    <dgm:pt modelId="{0237054C-4948-40FF-A464-CE621C537F2C}">
      <dgm:prSet custT="1"/>
      <dgm:spPr/>
      <dgm:t>
        <a:bodyPr/>
        <a:lstStyle/>
        <a:p>
          <a:r>
            <a:rPr lang="fr-FR" sz="1600" dirty="0" smtClean="0"/>
            <a:t>Diminution de la facture d’importation en consommations intermédiaires (matières premières)</a:t>
          </a:r>
          <a:endParaRPr lang="fr-FR" sz="1600" dirty="0"/>
        </a:p>
      </dgm:t>
    </dgm:pt>
    <dgm:pt modelId="{6CB2EE09-4AD5-4D55-9CEE-9EBC5E937E55}" type="parTrans" cxnId="{81978FB7-5A1C-4EB8-AD16-A536E002226C}">
      <dgm:prSet/>
      <dgm:spPr/>
      <dgm:t>
        <a:bodyPr/>
        <a:lstStyle/>
        <a:p>
          <a:endParaRPr lang="fr-FR"/>
        </a:p>
      </dgm:t>
    </dgm:pt>
    <dgm:pt modelId="{B7F8531F-DC2B-4612-91CA-105C1CD90D1A}" type="sibTrans" cxnId="{81978FB7-5A1C-4EB8-AD16-A536E002226C}">
      <dgm:prSet/>
      <dgm:spPr/>
      <dgm:t>
        <a:bodyPr/>
        <a:lstStyle/>
        <a:p>
          <a:endParaRPr lang="fr-FR"/>
        </a:p>
      </dgm:t>
    </dgm:pt>
    <dgm:pt modelId="{F98B5829-4082-4EBE-A2FC-0030C79B7CBF}" type="pres">
      <dgm:prSet presAssocID="{1625AF09-0A2D-497E-88CB-AAE6885F5100}" presName="outerComposite" presStyleCnt="0">
        <dgm:presLayoutVars>
          <dgm:chMax val="2"/>
          <dgm:animLvl val="lvl"/>
          <dgm:resizeHandles val="exact"/>
        </dgm:presLayoutVars>
      </dgm:prSet>
      <dgm:spPr/>
      <dgm:t>
        <a:bodyPr/>
        <a:lstStyle/>
        <a:p>
          <a:endParaRPr lang="fr-FR"/>
        </a:p>
      </dgm:t>
    </dgm:pt>
    <dgm:pt modelId="{A92780D6-5034-40D0-AC30-F6B72C2DCF30}" type="pres">
      <dgm:prSet presAssocID="{1625AF09-0A2D-497E-88CB-AAE6885F5100}" presName="dummyMaxCanvas" presStyleCnt="0"/>
      <dgm:spPr/>
    </dgm:pt>
    <dgm:pt modelId="{C8FE829F-6A04-4364-8E3D-E1487976D166}" type="pres">
      <dgm:prSet presAssocID="{1625AF09-0A2D-497E-88CB-AAE6885F5100}" presName="parentComposite" presStyleCnt="0"/>
      <dgm:spPr/>
    </dgm:pt>
    <dgm:pt modelId="{25AF512F-37C9-40EC-8584-30545111CAA3}" type="pres">
      <dgm:prSet presAssocID="{1625AF09-0A2D-497E-88CB-AAE6885F5100}" presName="parent1" presStyleLbl="alignAccFollowNode1" presStyleIdx="0" presStyleCnt="4" custScaleX="94828" custScaleY="34013" custLinFactX="18018" custLinFactNeighborX="100000" custLinFactNeighborY="-35108">
        <dgm:presLayoutVars>
          <dgm:chMax val="4"/>
        </dgm:presLayoutVars>
      </dgm:prSet>
      <dgm:spPr/>
      <dgm:t>
        <a:bodyPr/>
        <a:lstStyle/>
        <a:p>
          <a:endParaRPr lang="fr-FR"/>
        </a:p>
      </dgm:t>
    </dgm:pt>
    <dgm:pt modelId="{47B2836C-6690-42F9-9170-6ACD395837E4}" type="pres">
      <dgm:prSet presAssocID="{1625AF09-0A2D-497E-88CB-AAE6885F5100}" presName="parent2" presStyleLbl="alignAccFollowNode1" presStyleIdx="1" presStyleCnt="4" custScaleX="98329" custScaleY="34013" custLinFactX="-63577" custLinFactNeighborX="-100000" custLinFactNeighborY="-35108">
        <dgm:presLayoutVars>
          <dgm:chMax val="4"/>
        </dgm:presLayoutVars>
      </dgm:prSet>
      <dgm:spPr/>
      <dgm:t>
        <a:bodyPr/>
        <a:lstStyle/>
        <a:p>
          <a:endParaRPr lang="fr-FR"/>
        </a:p>
      </dgm:t>
    </dgm:pt>
    <dgm:pt modelId="{B66425C4-8EDE-4236-8DD7-1F5A83429F95}" type="pres">
      <dgm:prSet presAssocID="{1625AF09-0A2D-497E-88CB-AAE6885F5100}" presName="childrenComposite" presStyleCnt="0"/>
      <dgm:spPr/>
    </dgm:pt>
    <dgm:pt modelId="{B5CF4BAE-9B69-4F72-965F-394B4DF9EE0D}" type="pres">
      <dgm:prSet presAssocID="{1625AF09-0A2D-497E-88CB-AAE6885F5100}" presName="dummyMaxCanvas_ChildArea" presStyleCnt="0"/>
      <dgm:spPr/>
    </dgm:pt>
    <dgm:pt modelId="{83D5FCD3-AFA8-4EEA-9AF5-C5962B07A95D}" type="pres">
      <dgm:prSet presAssocID="{1625AF09-0A2D-497E-88CB-AAE6885F5100}" presName="fulcrum" presStyleLbl="alignAccFollowNode1" presStyleIdx="2" presStyleCnt="4"/>
      <dgm:spPr>
        <a:solidFill>
          <a:schemeClr val="accent4">
            <a:lumMod val="60000"/>
            <a:lumOff val="40000"/>
            <a:alpha val="90000"/>
          </a:schemeClr>
        </a:solidFill>
      </dgm:spPr>
      <dgm:t>
        <a:bodyPr/>
        <a:lstStyle/>
        <a:p>
          <a:endParaRPr lang="fr-FR"/>
        </a:p>
      </dgm:t>
    </dgm:pt>
    <dgm:pt modelId="{9708E0DB-88AB-47D9-8D2C-928A068FA95A}" type="pres">
      <dgm:prSet presAssocID="{1625AF09-0A2D-497E-88CB-AAE6885F5100}" presName="balance_23" presStyleLbl="alignAccFollowNode1" presStyleIdx="3" presStyleCnt="4" custAng="21045143">
        <dgm:presLayoutVars>
          <dgm:bulletEnabled val="1"/>
        </dgm:presLayoutVars>
      </dgm:prSet>
      <dgm:spPr>
        <a:solidFill>
          <a:schemeClr val="tx2">
            <a:lumMod val="40000"/>
            <a:lumOff val="60000"/>
            <a:alpha val="90000"/>
          </a:schemeClr>
        </a:solidFill>
      </dgm:spPr>
      <dgm:t>
        <a:bodyPr/>
        <a:lstStyle/>
        <a:p>
          <a:endParaRPr lang="fr-FR"/>
        </a:p>
      </dgm:t>
    </dgm:pt>
    <dgm:pt modelId="{7511A7AB-AD2C-4051-8607-68D440EB4E8A}" type="pres">
      <dgm:prSet presAssocID="{1625AF09-0A2D-497E-88CB-AAE6885F5100}" presName="right_23_1" presStyleLbl="node1" presStyleIdx="0" presStyleCnt="5" custAng="21030337" custScaleX="122388" custScaleY="125283" custLinFactNeighborX="-18614" custLinFactNeighborY="-40063">
        <dgm:presLayoutVars>
          <dgm:bulletEnabled val="1"/>
        </dgm:presLayoutVars>
      </dgm:prSet>
      <dgm:spPr/>
      <dgm:t>
        <a:bodyPr/>
        <a:lstStyle/>
        <a:p>
          <a:endParaRPr lang="fr-FR"/>
        </a:p>
      </dgm:t>
    </dgm:pt>
    <dgm:pt modelId="{01F4BB5F-1755-4936-8813-75B5BE1D63CA}" type="pres">
      <dgm:prSet presAssocID="{1625AF09-0A2D-497E-88CB-AAE6885F5100}" presName="right_23_2" presStyleLbl="node1" presStyleIdx="1" presStyleCnt="5" custAng="21085780" custScaleX="97435" custScaleY="115709" custLinFactX="-48214" custLinFactNeighborX="-100000" custLinFactNeighborY="82100">
        <dgm:presLayoutVars>
          <dgm:bulletEnabled val="1"/>
        </dgm:presLayoutVars>
      </dgm:prSet>
      <dgm:spPr/>
      <dgm:t>
        <a:bodyPr/>
        <a:lstStyle/>
        <a:p>
          <a:endParaRPr lang="fr-FR"/>
        </a:p>
      </dgm:t>
    </dgm:pt>
    <dgm:pt modelId="{640B36E7-C1A2-44B9-BA73-9BFEE3784724}" type="pres">
      <dgm:prSet presAssocID="{1625AF09-0A2D-497E-88CB-AAE6885F5100}" presName="right_23_3" presStyleLbl="node1" presStyleIdx="2" presStyleCnt="5" custAng="21064354" custScaleX="119413" custScaleY="127892" custLinFactNeighborX="-34646" custLinFactNeighborY="25870">
        <dgm:presLayoutVars>
          <dgm:bulletEnabled val="1"/>
        </dgm:presLayoutVars>
      </dgm:prSet>
      <dgm:spPr/>
      <dgm:t>
        <a:bodyPr/>
        <a:lstStyle/>
        <a:p>
          <a:endParaRPr lang="fr-FR"/>
        </a:p>
      </dgm:t>
    </dgm:pt>
    <dgm:pt modelId="{5D564AA0-C358-4CBC-91B7-34D0F3672425}" type="pres">
      <dgm:prSet presAssocID="{1625AF09-0A2D-497E-88CB-AAE6885F5100}" presName="left_23_1" presStyleLbl="node1" presStyleIdx="3" presStyleCnt="5" custAng="21119030" custScaleX="100226" custScaleY="114827" custLinFactNeighborX="-11646" custLinFactNeighborY="-99759">
        <dgm:presLayoutVars>
          <dgm:bulletEnabled val="1"/>
        </dgm:presLayoutVars>
      </dgm:prSet>
      <dgm:spPr/>
      <dgm:t>
        <a:bodyPr/>
        <a:lstStyle/>
        <a:p>
          <a:endParaRPr lang="fr-FR"/>
        </a:p>
      </dgm:t>
    </dgm:pt>
    <dgm:pt modelId="{DA7B472E-C739-40B3-852D-E5335ADFD48E}" type="pres">
      <dgm:prSet presAssocID="{1625AF09-0A2D-497E-88CB-AAE6885F5100}" presName="left_23_2" presStyleLbl="node1" presStyleIdx="4" presStyleCnt="5" custAng="21087724" custScaleX="100942" custScaleY="121457" custLinFactY="-14501" custLinFactNeighborX="-21883" custLinFactNeighborY="-100000">
        <dgm:presLayoutVars>
          <dgm:bulletEnabled val="1"/>
        </dgm:presLayoutVars>
      </dgm:prSet>
      <dgm:spPr/>
      <dgm:t>
        <a:bodyPr/>
        <a:lstStyle/>
        <a:p>
          <a:endParaRPr lang="fr-FR"/>
        </a:p>
      </dgm:t>
    </dgm:pt>
  </dgm:ptLst>
  <dgm:cxnLst>
    <dgm:cxn modelId="{E61ECB69-E388-F940-AF9D-A264DC1CDEF0}" type="presOf" srcId="{A12AA0DF-6454-4F16-A6D3-3896C674064C}" destId="{DA7B472E-C739-40B3-852D-E5335ADFD48E}" srcOrd="0" destOrd="0" presId="urn:microsoft.com/office/officeart/2005/8/layout/balance1"/>
    <dgm:cxn modelId="{40AB8301-3A21-9C48-9D9B-08A80E08D449}" type="presOf" srcId="{42D3B5B3-6926-421D-931B-0747AF363AB8}" destId="{7511A7AB-AD2C-4051-8607-68D440EB4E8A}" srcOrd="0" destOrd="0" presId="urn:microsoft.com/office/officeart/2005/8/layout/balance1"/>
    <dgm:cxn modelId="{ADF17988-4CD4-4D3E-A597-8720096ACF34}" srcId="{4D40F9BA-5489-4D32-A259-C89E70F7B55F}" destId="{A12AA0DF-6454-4F16-A6D3-3896C674064C}" srcOrd="1" destOrd="0" parTransId="{0D4BAD83-E092-40B9-A0BE-4841628B2BC8}" sibTransId="{5B869BC0-2947-4678-9344-032B044027C0}"/>
    <dgm:cxn modelId="{9737E6A5-D27A-4E99-9C5E-7FB21B556976}" srcId="{4D40F9BA-5489-4D32-A259-C89E70F7B55F}" destId="{443AFE58-67D3-4A25-A900-4AB8B70B3C72}" srcOrd="0" destOrd="0" parTransId="{6CB27F26-C1AD-409E-AA4E-E8304883E887}" sibTransId="{B5AC06B7-2BBD-45E3-9C67-671B5F657676}"/>
    <dgm:cxn modelId="{2201519F-131F-764D-A7D0-B28CE414BC4E}" type="presOf" srcId="{443AFE58-67D3-4A25-A900-4AB8B70B3C72}" destId="{5D564AA0-C358-4CBC-91B7-34D0F3672425}" srcOrd="0" destOrd="0" presId="urn:microsoft.com/office/officeart/2005/8/layout/balance1"/>
    <dgm:cxn modelId="{2B02342A-75EE-4B7B-8E0E-94DC519C8AE3}" srcId="{E7361820-CD3E-4417-BDB7-2B4F019B3A1D}" destId="{42D3B5B3-6926-421D-931B-0747AF363AB8}" srcOrd="0" destOrd="0" parTransId="{17C95928-D15C-4FEB-940C-DA4983E6FACF}" sibTransId="{6677EDDE-36E8-473C-960F-066A6653CEC5}"/>
    <dgm:cxn modelId="{3C64E79A-9497-8C4C-B2F5-059336DD9F18}" type="presOf" srcId="{0C5659B3-47D6-4E35-B937-98F5EC5BF54B}" destId="{01F4BB5F-1755-4936-8813-75B5BE1D63CA}" srcOrd="0" destOrd="0" presId="urn:microsoft.com/office/officeart/2005/8/layout/balance1"/>
    <dgm:cxn modelId="{D220C899-9438-144E-90DE-014247380D3E}" type="presOf" srcId="{0237054C-4948-40FF-A464-CE621C537F2C}" destId="{640B36E7-C1A2-44B9-BA73-9BFEE3784724}" srcOrd="0" destOrd="0" presId="urn:microsoft.com/office/officeart/2005/8/layout/balance1"/>
    <dgm:cxn modelId="{9CCDC9BF-0FAE-CF4B-9A6D-5673D3C10400}" type="presOf" srcId="{4D40F9BA-5489-4D32-A259-C89E70F7B55F}" destId="{25AF512F-37C9-40EC-8584-30545111CAA3}" srcOrd="0" destOrd="0" presId="urn:microsoft.com/office/officeart/2005/8/layout/balance1"/>
    <dgm:cxn modelId="{C783BA2B-58F2-440F-B806-A80F1D753478}" srcId="{E7361820-CD3E-4417-BDB7-2B4F019B3A1D}" destId="{0C5659B3-47D6-4E35-B937-98F5EC5BF54B}" srcOrd="1" destOrd="0" parTransId="{998D25DC-2102-44F3-88A7-05ACC970C396}" sibTransId="{BE2D8D2E-EEE8-40FD-945E-91783E89115A}"/>
    <dgm:cxn modelId="{9EB3C18B-A37D-1246-B515-8F4B2BEA7EED}" type="presOf" srcId="{1625AF09-0A2D-497E-88CB-AAE6885F5100}" destId="{F98B5829-4082-4EBE-A2FC-0030C79B7CBF}" srcOrd="0" destOrd="0" presId="urn:microsoft.com/office/officeart/2005/8/layout/balance1"/>
    <dgm:cxn modelId="{C754B9D0-737A-46FE-8F36-92CCB2D76012}" srcId="{1625AF09-0A2D-497E-88CB-AAE6885F5100}" destId="{E7361820-CD3E-4417-BDB7-2B4F019B3A1D}" srcOrd="1" destOrd="0" parTransId="{F1EAA6AD-9948-49E9-BC28-4B848D50C3B3}" sibTransId="{F79B37CC-2BB2-45BB-A545-8E447E061578}"/>
    <dgm:cxn modelId="{48249420-AB38-3F49-AA62-2B2C8B90F507}" type="presOf" srcId="{E7361820-CD3E-4417-BDB7-2B4F019B3A1D}" destId="{47B2836C-6690-42F9-9170-6ACD395837E4}" srcOrd="0" destOrd="0" presId="urn:microsoft.com/office/officeart/2005/8/layout/balance1"/>
    <dgm:cxn modelId="{81978FB7-5A1C-4EB8-AD16-A536E002226C}" srcId="{E7361820-CD3E-4417-BDB7-2B4F019B3A1D}" destId="{0237054C-4948-40FF-A464-CE621C537F2C}" srcOrd="2" destOrd="0" parTransId="{6CB2EE09-4AD5-4D55-9CEE-9EBC5E937E55}" sibTransId="{B7F8531F-DC2B-4612-91CA-105C1CD90D1A}"/>
    <dgm:cxn modelId="{4D11CA31-E630-4D2D-8187-BA0AC99FEFBA}" srcId="{1625AF09-0A2D-497E-88CB-AAE6885F5100}" destId="{4D40F9BA-5489-4D32-A259-C89E70F7B55F}" srcOrd="0" destOrd="0" parTransId="{21F32F63-A0C3-4DB6-8A7C-4DE57ACAC10B}" sibTransId="{4103BCCD-B009-4322-9C2D-B690B533BDC2}"/>
    <dgm:cxn modelId="{53FCE9B0-AE53-1E4B-A6D8-BF7F7B3DA9E8}" type="presParOf" srcId="{F98B5829-4082-4EBE-A2FC-0030C79B7CBF}" destId="{A92780D6-5034-40D0-AC30-F6B72C2DCF30}" srcOrd="0" destOrd="0" presId="urn:microsoft.com/office/officeart/2005/8/layout/balance1"/>
    <dgm:cxn modelId="{32030ACB-7B43-3246-A852-6CA7734759D6}" type="presParOf" srcId="{F98B5829-4082-4EBE-A2FC-0030C79B7CBF}" destId="{C8FE829F-6A04-4364-8E3D-E1487976D166}" srcOrd="1" destOrd="0" presId="urn:microsoft.com/office/officeart/2005/8/layout/balance1"/>
    <dgm:cxn modelId="{E64D3366-FFC7-C442-B762-2C24775950B4}" type="presParOf" srcId="{C8FE829F-6A04-4364-8E3D-E1487976D166}" destId="{25AF512F-37C9-40EC-8584-30545111CAA3}" srcOrd="0" destOrd="0" presId="urn:microsoft.com/office/officeart/2005/8/layout/balance1"/>
    <dgm:cxn modelId="{37DFF77E-1A54-8443-B5B6-38F1EAE6C83A}" type="presParOf" srcId="{C8FE829F-6A04-4364-8E3D-E1487976D166}" destId="{47B2836C-6690-42F9-9170-6ACD395837E4}" srcOrd="1" destOrd="0" presId="urn:microsoft.com/office/officeart/2005/8/layout/balance1"/>
    <dgm:cxn modelId="{F66098B3-0CEB-7C40-AA9F-BD908C8E41C8}" type="presParOf" srcId="{F98B5829-4082-4EBE-A2FC-0030C79B7CBF}" destId="{B66425C4-8EDE-4236-8DD7-1F5A83429F95}" srcOrd="2" destOrd="0" presId="urn:microsoft.com/office/officeart/2005/8/layout/balance1"/>
    <dgm:cxn modelId="{35F18D24-4200-D740-9393-F5A50A95520F}" type="presParOf" srcId="{B66425C4-8EDE-4236-8DD7-1F5A83429F95}" destId="{B5CF4BAE-9B69-4F72-965F-394B4DF9EE0D}" srcOrd="0" destOrd="0" presId="urn:microsoft.com/office/officeart/2005/8/layout/balance1"/>
    <dgm:cxn modelId="{2C46F2D3-ACC0-C142-A9AC-7E7A9840C578}" type="presParOf" srcId="{B66425C4-8EDE-4236-8DD7-1F5A83429F95}" destId="{83D5FCD3-AFA8-4EEA-9AF5-C5962B07A95D}" srcOrd="1" destOrd="0" presId="urn:microsoft.com/office/officeart/2005/8/layout/balance1"/>
    <dgm:cxn modelId="{4BF60A93-6DAD-2A43-89BB-F3A365C47480}" type="presParOf" srcId="{B66425C4-8EDE-4236-8DD7-1F5A83429F95}" destId="{9708E0DB-88AB-47D9-8D2C-928A068FA95A}" srcOrd="2" destOrd="0" presId="urn:microsoft.com/office/officeart/2005/8/layout/balance1"/>
    <dgm:cxn modelId="{0C791934-1429-7048-A435-2C7C8B8A7D42}" type="presParOf" srcId="{B66425C4-8EDE-4236-8DD7-1F5A83429F95}" destId="{7511A7AB-AD2C-4051-8607-68D440EB4E8A}" srcOrd="3" destOrd="0" presId="urn:microsoft.com/office/officeart/2005/8/layout/balance1"/>
    <dgm:cxn modelId="{1B11462E-6EF6-5047-84D1-19FB8A275960}" type="presParOf" srcId="{B66425C4-8EDE-4236-8DD7-1F5A83429F95}" destId="{01F4BB5F-1755-4936-8813-75B5BE1D63CA}" srcOrd="4" destOrd="0" presId="urn:microsoft.com/office/officeart/2005/8/layout/balance1"/>
    <dgm:cxn modelId="{3CB0569C-13E4-6C42-AE59-EBD56C4DE378}" type="presParOf" srcId="{B66425C4-8EDE-4236-8DD7-1F5A83429F95}" destId="{640B36E7-C1A2-44B9-BA73-9BFEE3784724}" srcOrd="5" destOrd="0" presId="urn:microsoft.com/office/officeart/2005/8/layout/balance1"/>
    <dgm:cxn modelId="{09878DAB-AC46-5341-8D44-A8CD6CF5A2B6}" type="presParOf" srcId="{B66425C4-8EDE-4236-8DD7-1F5A83429F95}" destId="{5D564AA0-C358-4CBC-91B7-34D0F3672425}" srcOrd="6" destOrd="0" presId="urn:microsoft.com/office/officeart/2005/8/layout/balance1"/>
    <dgm:cxn modelId="{0A4BA859-3875-4B4B-A2F9-44AA92156640}" type="presParOf" srcId="{B66425C4-8EDE-4236-8DD7-1F5A83429F95}" destId="{DA7B472E-C739-40B3-852D-E5335ADFD48E}" srcOrd="7" destOrd="0" presId="urn:microsoft.com/office/officeart/2005/8/layout/balance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BC95BD9-3809-44E7-95D7-965DC385AE27}" type="datetimeFigureOut">
              <a:rPr lang="fr-FR"/>
              <a:pPr>
                <a:defRPr/>
              </a:pPr>
              <a:t>08/11/2012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5752A97-B9FB-48F4-BC7C-B4C2F7FD128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FEC7F75-3AA7-4566-B59C-AE41C25363ED}" type="datetimeFigureOut">
              <a:rPr lang="fr-FR"/>
              <a:pPr>
                <a:defRPr/>
              </a:pPr>
              <a:t>08/11/2012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E76C85B-FC8C-4C0B-8895-46A3A1284EF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F6FF1D4-993E-48CE-9378-79E38E848104}" type="datetimeFigureOut">
              <a:rPr lang="fr-FR"/>
              <a:pPr>
                <a:defRPr/>
              </a:pPr>
              <a:t>08/11/2012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A24A621-F59A-4BAF-9D4B-49E6912D3F2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AEBF54D-41D9-492F-97C4-76B4346082CF}" type="datetimeFigureOut">
              <a:rPr lang="fr-FR"/>
              <a:pPr>
                <a:defRPr/>
              </a:pPr>
              <a:t>08/11/2012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7960AE-60D6-472D-B8F4-C14161F4281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A213E86-17FF-4B08-9651-D4315FE24B08}" type="datetimeFigureOut">
              <a:rPr lang="fr-FR"/>
              <a:pPr>
                <a:defRPr/>
              </a:pPr>
              <a:t>08/11/2012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720E327-80C4-4D05-997F-A1424D89748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B4230FD-DB0F-40B2-812C-4F169C616B7C}" type="datetimeFigureOut">
              <a:rPr lang="fr-FR"/>
              <a:pPr>
                <a:defRPr/>
              </a:pPr>
              <a:t>08/11/2012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9C5F6BE-3289-43E5-A974-7F2A16B25C3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7A7CFBC-D6CE-48EF-837F-3EAA6A82A657}" type="datetimeFigureOut">
              <a:rPr lang="fr-FR"/>
              <a:pPr>
                <a:defRPr/>
              </a:pPr>
              <a:t>08/11/2012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6932BA5-DE7A-48D6-9CB9-FEDCBACCD49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0339FC4-1002-4192-92CB-F2C2EFAF3EED}" type="datetimeFigureOut">
              <a:rPr lang="fr-FR"/>
              <a:pPr>
                <a:defRPr/>
              </a:pPr>
              <a:t>08/11/2012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6356D086-CC67-4D20-A2B0-830935D4609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12DCD4C-8208-41BC-96E8-2CCE14FF1AC9}" type="datetimeFigureOut">
              <a:rPr lang="fr-FR"/>
              <a:pPr>
                <a:defRPr/>
              </a:pPr>
              <a:t>08/11/2012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F403C9B-0B51-43DA-B6A6-DF33C8F26FA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C0BCE3-59BC-4131-B54D-E77F376A313A}" type="datetimeFigureOut">
              <a:rPr lang="fr-FR"/>
              <a:pPr>
                <a:defRPr/>
              </a:pPr>
              <a:t>08/11/2012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45F2F81-34B7-4DE6-8412-FC23AA50D78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581618B-CCAA-4F09-BBA2-A80B08CCC110}" type="datetimeFigureOut">
              <a:rPr lang="fr-FR"/>
              <a:pPr>
                <a:defRPr/>
              </a:pPr>
              <a:t>08/11/2012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FB5A7C8-65B3-4751-B089-B72389D2299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108F6D9-46C5-4617-91DD-E8F01EAF7D25}" type="datetimeFigureOut">
              <a:rPr lang="fr-FR"/>
              <a:pPr>
                <a:defRPr/>
              </a:pPr>
              <a:t>08/11/2012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20E26B-934B-4CF7-AA4B-4AD8F784F23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_Microsoft_Word1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conomist.com/node/21542808" TargetMode="External"/><Relationship Id="rId2" Type="http://schemas.openxmlformats.org/officeDocument/2006/relationships/hyperlink" Target="http://www.onlinemba.com/blog/the-big-mac-index/" TargetMode="External"/><Relationship Id="rId1" Type="http://schemas.openxmlformats.org/officeDocument/2006/relationships/slideLayout" Target="../slideLayouts/slideLayout2.xml"/><Relationship Id="rId4" Type="http://schemas.openxmlformats.org/officeDocument/2006/relationships/hyperlink" Target="http://www.economist.com/blogs/graphicdetail/2012/07/daily-chart-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conomist.com/node/2154280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p:txBody>
          <a:bodyPr/>
          <a:lstStyle/>
          <a:p>
            <a:r>
              <a:rPr lang="fr-FR" b="1" smtClean="0"/>
              <a:t>Le marché des changes</a:t>
            </a:r>
          </a:p>
        </p:txBody>
      </p:sp>
      <p:sp>
        <p:nvSpPr>
          <p:cNvPr id="3" name="Sous-titre 2"/>
          <p:cNvSpPr>
            <a:spLocks noGrp="1"/>
          </p:cNvSpPr>
          <p:nvPr>
            <p:ph type="subTitle" idx="1"/>
          </p:nvPr>
        </p:nvSpPr>
        <p:spPr/>
        <p:txBody>
          <a:bodyPr rtlCol="0">
            <a:normAutofit/>
          </a:bodyPr>
          <a:lstStyle/>
          <a:p>
            <a:pPr fontAlgn="auto">
              <a:spcAft>
                <a:spcPts val="0"/>
              </a:spcAft>
              <a:buFont typeface="Arial"/>
              <a:buNone/>
              <a:defRPr/>
            </a:pPr>
            <a:r>
              <a:rPr lang="fr-FR" dirty="0" smtClean="0"/>
              <a:t>Atelier JECO, novembre 2012</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smtClean="0"/>
              <a:t>Impact d’une dépréciation de l’euro</a:t>
            </a:r>
            <a:endParaRPr lang="fr-FR" dirty="0"/>
          </a:p>
        </p:txBody>
      </p:sp>
      <p:sp>
        <p:nvSpPr>
          <p:cNvPr id="4" name="Espace réservé du numéro de diapositive 3"/>
          <p:cNvSpPr>
            <a:spLocks noGrp="1"/>
          </p:cNvSpPr>
          <p:nvPr>
            <p:ph type="sldNum" sz="quarter" idx="12"/>
          </p:nvPr>
        </p:nvSpPr>
        <p:spPr/>
        <p:txBody>
          <a:bodyPr/>
          <a:lstStyle/>
          <a:p>
            <a:pPr>
              <a:defRPr/>
            </a:pPr>
            <a:fld id="{A252DAB5-ABEB-43FE-AAA8-7311212A0F1F}" type="slidenum">
              <a:rPr lang="fr-FR"/>
              <a:pPr>
                <a:defRPr/>
              </a:pPr>
              <a:t>10</a:t>
            </a:fld>
            <a:endParaRPr lang="fr-FR"/>
          </a:p>
        </p:txBody>
      </p:sp>
      <p:graphicFrame>
        <p:nvGraphicFramePr>
          <p:cNvPr id="6" name="Diagramme 5"/>
          <p:cNvGraphicFramePr/>
          <p:nvPr/>
        </p:nvGraphicFramePr>
        <p:xfrm>
          <a:off x="611560" y="1484784"/>
          <a:ext cx="772852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droite 4"/>
          <p:cNvSpPr/>
          <p:nvPr/>
        </p:nvSpPr>
        <p:spPr>
          <a:xfrm>
            <a:off x="7164388" y="3789363"/>
            <a:ext cx="57626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533" name="ZoneTexte 6"/>
          <p:cNvSpPr txBox="1">
            <a:spLocks noChangeArrowheads="1"/>
          </p:cNvSpPr>
          <p:nvPr/>
        </p:nvSpPr>
        <p:spPr bwMode="auto">
          <a:xfrm>
            <a:off x="7812088" y="3500438"/>
            <a:ext cx="1081087" cy="923925"/>
          </a:xfrm>
          <a:prstGeom prst="rect">
            <a:avLst/>
          </a:prstGeom>
          <a:noFill/>
          <a:ln w="9525">
            <a:noFill/>
            <a:miter lim="800000"/>
            <a:headEnd/>
            <a:tailEnd/>
          </a:ln>
        </p:spPr>
        <p:txBody>
          <a:bodyPr>
            <a:spAutoFit/>
          </a:bodyPr>
          <a:lstStyle/>
          <a:p>
            <a:pPr algn="ctr"/>
            <a:r>
              <a:rPr lang="fr-FR" b="1">
                <a:latin typeface="Calibri" pitchFamily="34" charset="0"/>
              </a:rPr>
              <a:t>Risque de change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smtClean="0"/>
              <a:t>Impact d’une appréciation de l’euro</a:t>
            </a:r>
            <a:endParaRPr lang="fr-FR" dirty="0"/>
          </a:p>
        </p:txBody>
      </p:sp>
      <p:sp>
        <p:nvSpPr>
          <p:cNvPr id="4" name="Espace réservé du numéro de diapositive 3"/>
          <p:cNvSpPr>
            <a:spLocks noGrp="1"/>
          </p:cNvSpPr>
          <p:nvPr>
            <p:ph type="sldNum" sz="quarter" idx="12"/>
          </p:nvPr>
        </p:nvSpPr>
        <p:spPr/>
        <p:txBody>
          <a:bodyPr/>
          <a:lstStyle/>
          <a:p>
            <a:pPr>
              <a:defRPr/>
            </a:pPr>
            <a:fld id="{9198E262-67F6-4526-814E-6DBCFACF039D}" type="slidenum">
              <a:rPr lang="fr-FR"/>
              <a:pPr>
                <a:defRPr/>
              </a:pPr>
              <a:t>11</a:t>
            </a:fld>
            <a:endParaRPr lang="fr-FR"/>
          </a:p>
        </p:txBody>
      </p:sp>
      <p:graphicFrame>
        <p:nvGraphicFramePr>
          <p:cNvPr id="6" name="Diagramme 5"/>
          <p:cNvGraphicFramePr/>
          <p:nvPr/>
        </p:nvGraphicFramePr>
        <p:xfrm>
          <a:off x="611560" y="1484784"/>
          <a:ext cx="772852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647782" y="0"/>
            <a:ext cx="2496218" cy="1877156"/>
          </a:xfrm>
          <a:prstGeom prst="rect">
            <a:avLst/>
          </a:prstGeom>
          <a:effectLst>
            <a:glow rad="63500">
              <a:schemeClr val="accent1">
                <a:satMod val="175000"/>
                <a:alpha val="40000"/>
              </a:schemeClr>
            </a:glow>
          </a:effectLst>
        </p:spPr>
      </p:pic>
      <p:sp>
        <p:nvSpPr>
          <p:cNvPr id="24578" name="Titre 1"/>
          <p:cNvSpPr>
            <a:spLocks noGrp="1"/>
          </p:cNvSpPr>
          <p:nvPr>
            <p:ph type="title"/>
          </p:nvPr>
        </p:nvSpPr>
        <p:spPr/>
        <p:txBody>
          <a:bodyPr/>
          <a:lstStyle/>
          <a:p>
            <a:pPr algn="l"/>
            <a:r>
              <a:rPr lang="fr-FR" b="1" smtClean="0"/>
              <a:t>      Un marché planétaire</a:t>
            </a:r>
            <a:endParaRPr lang="fr-FR" smtClean="0"/>
          </a:p>
        </p:txBody>
      </p:sp>
      <p:sp>
        <p:nvSpPr>
          <p:cNvPr id="3" name="Espace réservé du contenu 2"/>
          <p:cNvSpPr>
            <a:spLocks noGrp="1"/>
          </p:cNvSpPr>
          <p:nvPr>
            <p:ph idx="1"/>
          </p:nvPr>
        </p:nvSpPr>
        <p:spPr>
          <a:xfrm>
            <a:off x="457200" y="1849438"/>
            <a:ext cx="8229600" cy="5135562"/>
          </a:xfrm>
        </p:spPr>
        <p:txBody>
          <a:bodyPr rtlCol="0">
            <a:normAutofit lnSpcReduction="10000"/>
          </a:bodyPr>
          <a:lstStyle/>
          <a:p>
            <a:pPr fontAlgn="auto">
              <a:spcAft>
                <a:spcPts val="0"/>
              </a:spcAft>
              <a:buFont typeface="Arial"/>
              <a:buChar char="•"/>
              <a:defRPr/>
            </a:pPr>
            <a:r>
              <a:rPr lang="fr-FR" dirty="0" smtClean="0"/>
              <a:t>Un marché sans </a:t>
            </a:r>
            <a:r>
              <a:rPr lang="fr-FR" dirty="0"/>
              <a:t>frontière, sans localisation géographique précise, le plus dématérialisé qui soit. </a:t>
            </a:r>
            <a:endParaRPr lang="fr-FR" dirty="0" smtClean="0"/>
          </a:p>
          <a:p>
            <a:pPr fontAlgn="auto">
              <a:spcAft>
                <a:spcPts val="0"/>
              </a:spcAft>
              <a:buFont typeface="Arial"/>
              <a:buChar char="•"/>
              <a:defRPr/>
            </a:pPr>
            <a:r>
              <a:rPr lang="fr-FR" dirty="0" smtClean="0"/>
              <a:t>Les </a:t>
            </a:r>
            <a:r>
              <a:rPr lang="fr-FR" b="1" dirty="0" smtClean="0"/>
              <a:t>cambistes</a:t>
            </a:r>
            <a:r>
              <a:rPr lang="fr-FR" dirty="0" smtClean="0"/>
              <a:t> </a:t>
            </a:r>
            <a:r>
              <a:rPr lang="fr-FR" dirty="0"/>
              <a:t>passent leurs ordres d’achat ou de vente depuis des salles de marché dotées de puissants systèmes informatiques connectés aux réseaux internationaux d’information financière. </a:t>
            </a:r>
            <a:endParaRPr lang="fr-FR" dirty="0" smtClean="0"/>
          </a:p>
          <a:p>
            <a:pPr fontAlgn="auto">
              <a:spcAft>
                <a:spcPts val="0"/>
              </a:spcAft>
              <a:buFont typeface="Arial"/>
              <a:buChar char="•"/>
              <a:defRPr/>
            </a:pPr>
            <a:r>
              <a:rPr lang="fr-FR" dirty="0" smtClean="0"/>
              <a:t>Unité de lieu, de temps, de produit, de technologie, …</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fr-FR" smtClean="0"/>
              <a:t>Un marché de gros</a:t>
            </a:r>
          </a:p>
        </p:txBody>
      </p:sp>
      <p:sp>
        <p:nvSpPr>
          <p:cNvPr id="25602" name="Espace réservé du contenu 2"/>
          <p:cNvSpPr>
            <a:spLocks noGrp="1"/>
          </p:cNvSpPr>
          <p:nvPr>
            <p:ph idx="1"/>
          </p:nvPr>
        </p:nvSpPr>
        <p:spPr>
          <a:xfrm>
            <a:off x="457200" y="1600200"/>
            <a:ext cx="8466138" cy="4525963"/>
          </a:xfrm>
        </p:spPr>
        <p:txBody>
          <a:bodyPr/>
          <a:lstStyle/>
          <a:p>
            <a:r>
              <a:rPr lang="fr-FR" b="1" smtClean="0"/>
              <a:t>Opérations scripturales</a:t>
            </a:r>
            <a:r>
              <a:rPr lang="fr-FR" smtClean="0"/>
              <a:t> &gt;&gt;&gt;&gt; </a:t>
            </a:r>
            <a:r>
              <a:rPr lang="fr-FR" b="1" smtClean="0"/>
              <a:t>opérations manuelles</a:t>
            </a:r>
            <a:endParaRPr lang="fr-FR" smtClean="0"/>
          </a:p>
          <a:p>
            <a:r>
              <a:rPr lang="fr-FR" smtClean="0"/>
              <a:t>Un marché de professionnels :</a:t>
            </a:r>
          </a:p>
          <a:p>
            <a:pPr lvl="1"/>
            <a:r>
              <a:rPr lang="fr-FR" smtClean="0"/>
              <a:t>De grandes banques y effectuent des opérations de gros montants</a:t>
            </a:r>
          </a:p>
          <a:p>
            <a:pPr lvl="1"/>
            <a:r>
              <a:rPr lang="fr-FR" smtClean="0"/>
              <a:t>Quelques multinationales dotées de filiales financières</a:t>
            </a:r>
          </a:p>
          <a:p>
            <a:r>
              <a:rPr lang="fr-FR" b="1" smtClean="0"/>
              <a:t>Opérations à terme</a:t>
            </a:r>
            <a:r>
              <a:rPr lang="fr-FR" smtClean="0"/>
              <a:t> &gt;&gt; </a:t>
            </a:r>
            <a:r>
              <a:rPr lang="fr-FR" b="1" smtClean="0"/>
              <a:t>opérations au comptant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r>
              <a:rPr lang="fr-FR" b="1" smtClean="0"/>
              <a:t>Un formidable essor</a:t>
            </a:r>
          </a:p>
        </p:txBody>
      </p:sp>
      <p:sp>
        <p:nvSpPr>
          <p:cNvPr id="26626" name="Espace réservé du contenu 2"/>
          <p:cNvSpPr>
            <a:spLocks noGrp="1"/>
          </p:cNvSpPr>
          <p:nvPr>
            <p:ph idx="1"/>
          </p:nvPr>
        </p:nvSpPr>
        <p:spPr/>
        <p:txBody>
          <a:bodyPr/>
          <a:lstStyle/>
          <a:p>
            <a:r>
              <a:rPr lang="fr-FR" smtClean="0"/>
              <a:t>Le montant annuel des opérations de change</a:t>
            </a:r>
          </a:p>
          <a:p>
            <a:pPr marL="457200" lvl="1" indent="0">
              <a:buFont typeface="Arial" charset="0"/>
              <a:buNone/>
            </a:pPr>
            <a:r>
              <a:rPr lang="fr-FR" smtClean="0"/>
              <a:t> = 15 fois le PIB mondial </a:t>
            </a:r>
          </a:p>
          <a:p>
            <a:pPr marL="457200" lvl="1" indent="0">
              <a:buFont typeface="Arial" charset="0"/>
              <a:buNone/>
            </a:pPr>
            <a:r>
              <a:rPr lang="fr-FR" smtClean="0"/>
              <a:t> = 65 fois le commerce mondial !</a:t>
            </a:r>
          </a:p>
          <a:p>
            <a:r>
              <a:rPr lang="fr-FR" smtClean="0"/>
              <a:t>Chaque jour sur le marché des changes, il s’échange près de 4000 milliards de dollars (avec 1/3 d’opérations au comptant et 2/3 d’opérations à terme), soit à peu près 2 fois le PIB annuel de la France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5"/>
          <p:cNvPicPr>
            <a:picLocks noChangeAspect="1" noChangeArrowheads="1"/>
          </p:cNvPicPr>
          <p:nvPr/>
        </p:nvPicPr>
        <p:blipFill>
          <a:blip r:embed="rId2"/>
          <a:srcRect/>
          <a:stretch>
            <a:fillRect/>
          </a:stretch>
        </p:blipFill>
        <p:spPr bwMode="auto">
          <a:xfrm>
            <a:off x="417513" y="1189038"/>
            <a:ext cx="8343900" cy="5257800"/>
          </a:xfrm>
          <a:prstGeom prst="rect">
            <a:avLst/>
          </a:prstGeom>
          <a:noFill/>
          <a:ln w="9525">
            <a:noFill/>
            <a:miter lim="800000"/>
            <a:headEnd/>
            <a:tailEnd/>
          </a:ln>
        </p:spPr>
      </p:pic>
      <p:sp>
        <p:nvSpPr>
          <p:cNvPr id="27650" name="ZoneTexte 6"/>
          <p:cNvSpPr txBox="1">
            <a:spLocks noChangeArrowheads="1"/>
          </p:cNvSpPr>
          <p:nvPr/>
        </p:nvSpPr>
        <p:spPr bwMode="auto">
          <a:xfrm>
            <a:off x="417513" y="104775"/>
            <a:ext cx="8343900" cy="584200"/>
          </a:xfrm>
          <a:prstGeom prst="rect">
            <a:avLst/>
          </a:prstGeom>
          <a:noFill/>
          <a:ln w="9525">
            <a:noFill/>
            <a:miter lim="800000"/>
            <a:headEnd/>
            <a:tailEnd/>
          </a:ln>
        </p:spPr>
        <p:txBody>
          <a:bodyPr>
            <a:spAutoFit/>
          </a:bodyPr>
          <a:lstStyle/>
          <a:p>
            <a:r>
              <a:rPr lang="fr-FR" sz="3200" b="1">
                <a:latin typeface="Calibri" pitchFamily="34" charset="0"/>
              </a:rPr>
              <a:t>Evolution des transactions de change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7" name="Object 29"/>
          <p:cNvGraphicFramePr>
            <a:graphicFrameLocks noChangeAspect="1"/>
          </p:cNvGraphicFramePr>
          <p:nvPr/>
        </p:nvGraphicFramePr>
        <p:xfrm>
          <a:off x="201613" y="1350963"/>
          <a:ext cx="8797925" cy="3937000"/>
        </p:xfrm>
        <a:graphic>
          <a:graphicData uri="http://schemas.openxmlformats.org/presentationml/2006/ole">
            <p:oleObj spid="_x0000_s2077" name="Document" r:id="rId3" imgW="5867184" imgH="2336714"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r>
              <a:rPr lang="fr-FR" smtClean="0"/>
              <a:t>Les raisons d’un tel essor</a:t>
            </a:r>
          </a:p>
        </p:txBody>
      </p:sp>
      <p:sp>
        <p:nvSpPr>
          <p:cNvPr id="30722" name="Espace réservé du contenu 2"/>
          <p:cNvSpPr>
            <a:spLocks noGrp="1"/>
          </p:cNvSpPr>
          <p:nvPr>
            <p:ph idx="1"/>
          </p:nvPr>
        </p:nvSpPr>
        <p:spPr/>
        <p:txBody>
          <a:bodyPr/>
          <a:lstStyle/>
          <a:p>
            <a:r>
              <a:rPr lang="fr-FR" smtClean="0"/>
              <a:t>Montée en puissance des investisseurs institutionnels (gestionnaires de risques très actifs et gros acheteurs de risques)</a:t>
            </a:r>
          </a:p>
          <a:p>
            <a:r>
              <a:rPr lang="fr-FR" smtClean="0"/>
              <a:t>Stratégie de « carry trade » au cours des années 2000</a:t>
            </a:r>
          </a:p>
          <a:p>
            <a:r>
              <a:rPr lang="fr-FR" smtClean="0"/>
              <a:t>Essor du trading électronique</a:t>
            </a:r>
          </a:p>
          <a:p>
            <a:r>
              <a:rPr lang="fr-FR" smtClean="0"/>
              <a:t>La crise n’a pas réduit l’activité du marché des changes</a:t>
            </a:r>
          </a:p>
          <a:p>
            <a:endParaRPr lang="fr-F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smtClean="0"/>
              <a:t>Domination encore forte du dollar mais …</a:t>
            </a:r>
            <a:endParaRPr lang="fr-FR" dirty="0"/>
          </a:p>
        </p:txBody>
      </p:sp>
      <p:sp>
        <p:nvSpPr>
          <p:cNvPr id="3" name="Espace réservé du contenu 2"/>
          <p:cNvSpPr>
            <a:spLocks noGrp="1"/>
          </p:cNvSpPr>
          <p:nvPr>
            <p:ph idx="1"/>
          </p:nvPr>
        </p:nvSpPr>
        <p:spPr>
          <a:xfrm>
            <a:off x="457200" y="1600200"/>
            <a:ext cx="8229600" cy="5070475"/>
          </a:xfrm>
        </p:spPr>
        <p:txBody>
          <a:bodyPr rtlCol="0">
            <a:normAutofit lnSpcReduction="10000"/>
          </a:bodyPr>
          <a:lstStyle/>
          <a:p>
            <a:pPr fontAlgn="auto">
              <a:spcAft>
                <a:spcPts val="0"/>
              </a:spcAft>
              <a:buFont typeface="Arial"/>
              <a:buChar char="•"/>
              <a:defRPr/>
            </a:pPr>
            <a:r>
              <a:rPr lang="fr-FR" dirty="0"/>
              <a:t>Environ 85 % (</a:t>
            </a:r>
            <a:r>
              <a:rPr lang="fr-FR" dirty="0" smtClean="0"/>
              <a:t>sur 200 %) </a:t>
            </a:r>
            <a:r>
              <a:rPr lang="fr-FR" dirty="0"/>
              <a:t>des opérations de change concernent le dollar. </a:t>
            </a:r>
            <a:endParaRPr lang="fr-FR" dirty="0" smtClean="0"/>
          </a:p>
          <a:p>
            <a:pPr fontAlgn="auto">
              <a:spcAft>
                <a:spcPts val="0"/>
              </a:spcAft>
              <a:buFont typeface="Arial"/>
              <a:buChar char="•"/>
              <a:defRPr/>
            </a:pPr>
            <a:r>
              <a:rPr lang="fr-FR" dirty="0" smtClean="0"/>
              <a:t>L’euro </a:t>
            </a:r>
            <a:r>
              <a:rPr lang="fr-FR" dirty="0"/>
              <a:t>occupe une deuxième position à distance, avec seulement 39 % des transactions </a:t>
            </a:r>
            <a:r>
              <a:rPr lang="fr-FR" dirty="0" smtClean="0"/>
              <a:t>quotidiennes. </a:t>
            </a:r>
          </a:p>
          <a:p>
            <a:pPr fontAlgn="auto">
              <a:spcAft>
                <a:spcPts val="0"/>
              </a:spcAft>
              <a:buFont typeface="Arial"/>
              <a:buChar char="•"/>
              <a:defRPr/>
            </a:pPr>
            <a:r>
              <a:rPr lang="fr-FR" dirty="0" smtClean="0"/>
              <a:t>Viennent </a:t>
            </a:r>
            <a:r>
              <a:rPr lang="fr-FR" dirty="0"/>
              <a:t>ensuite le yen et la livre sterling qui ont vu leur poids se réduire au profit de devises émergentes (réal brésilien, won coréen, renminbi, </a:t>
            </a:r>
            <a:r>
              <a:rPr lang="fr-FR" dirty="0" err="1"/>
              <a:t>rupee</a:t>
            </a:r>
            <a:r>
              <a:rPr lang="fr-FR" dirty="0"/>
              <a:t> indienne) dont la part progresse depuis le milieu des années 2000. </a:t>
            </a:r>
          </a:p>
          <a:p>
            <a:pPr fontAlgn="auto">
              <a:spcAft>
                <a:spcPts val="0"/>
              </a:spcAft>
              <a:buFont typeface="Arial"/>
              <a:buChar char="•"/>
              <a:defRPr/>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smtClean="0"/>
              <a:t>Répartition par devise des transactions de change quotidiennes*, en %</a:t>
            </a:r>
            <a:endParaRPr lang="fr-FR" dirty="0"/>
          </a:p>
        </p:txBody>
      </p:sp>
      <p:sp>
        <p:nvSpPr>
          <p:cNvPr id="32770" name="Espace réservé du contenu 2"/>
          <p:cNvSpPr>
            <a:spLocks noGrp="1"/>
          </p:cNvSpPr>
          <p:nvPr>
            <p:ph idx="1"/>
          </p:nvPr>
        </p:nvSpPr>
        <p:spPr/>
        <p:txBody>
          <a:bodyPr/>
          <a:lstStyle/>
          <a:p>
            <a:endParaRPr lang="fr-FR" smtClean="0"/>
          </a:p>
        </p:txBody>
      </p:sp>
      <p:pic>
        <p:nvPicPr>
          <p:cNvPr id="32771" name="Picture 2"/>
          <p:cNvPicPr>
            <a:picLocks noChangeAspect="1" noChangeArrowheads="1"/>
          </p:cNvPicPr>
          <p:nvPr/>
        </p:nvPicPr>
        <p:blipFill>
          <a:blip r:embed="rId2"/>
          <a:srcRect/>
          <a:stretch>
            <a:fillRect/>
          </a:stretch>
        </p:blipFill>
        <p:spPr bwMode="auto">
          <a:xfrm>
            <a:off x="471488" y="1700213"/>
            <a:ext cx="8061325"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5088"/>
            <a:ext cx="8229600" cy="1381125"/>
          </a:xfrm>
        </p:spPr>
        <p:txBody>
          <a:bodyPr rtlCol="0">
            <a:normAutofit fontScale="90000"/>
          </a:bodyPr>
          <a:lstStyle/>
          <a:p>
            <a:pPr fontAlgn="auto">
              <a:spcAft>
                <a:spcPts val="0"/>
              </a:spcAft>
              <a:defRPr/>
            </a:pPr>
            <a:r>
              <a:rPr lang="fr-FR" b="1" dirty="0" smtClean="0"/>
              <a:t>Le marché où l’on échange </a:t>
            </a:r>
            <a:br>
              <a:rPr lang="fr-FR" b="1" dirty="0" smtClean="0"/>
            </a:br>
            <a:r>
              <a:rPr lang="fr-FR" b="1" dirty="0" smtClean="0"/>
              <a:t>des monnaies</a:t>
            </a:r>
            <a:endParaRPr lang="fr-FR" b="1" dirty="0"/>
          </a:p>
        </p:txBody>
      </p:sp>
      <p:sp>
        <p:nvSpPr>
          <p:cNvPr id="3" name="Espace réservé du contenu 2"/>
          <p:cNvSpPr>
            <a:spLocks noGrp="1"/>
          </p:cNvSpPr>
          <p:nvPr>
            <p:ph idx="1"/>
          </p:nvPr>
        </p:nvSpPr>
        <p:spPr>
          <a:xfrm>
            <a:off x="457200" y="1446213"/>
            <a:ext cx="8482013" cy="5411787"/>
          </a:xfrm>
        </p:spPr>
        <p:txBody>
          <a:bodyPr rtlCol="0">
            <a:normAutofit fontScale="92500"/>
          </a:bodyPr>
          <a:lstStyle/>
          <a:p>
            <a:pPr fontAlgn="auto">
              <a:spcAft>
                <a:spcPts val="0"/>
              </a:spcAft>
              <a:buFont typeface="Arial"/>
              <a:buChar char="•"/>
              <a:defRPr/>
            </a:pPr>
            <a:r>
              <a:rPr lang="fr-FR" dirty="0" smtClean="0"/>
              <a:t>On y échange des euros (€) contre des dollars ($), des yens (¥) contre des livres sterling (£), etc.</a:t>
            </a:r>
          </a:p>
          <a:p>
            <a:pPr fontAlgn="auto">
              <a:spcAft>
                <a:spcPts val="0"/>
              </a:spcAft>
              <a:buFont typeface="Arial"/>
              <a:buChar char="•"/>
              <a:defRPr/>
            </a:pPr>
            <a:r>
              <a:rPr lang="fr-FR" dirty="0" smtClean="0"/>
              <a:t>Le prix des monnaies - </a:t>
            </a:r>
            <a:r>
              <a:rPr lang="fr-FR" b="1" dirty="0" smtClean="0"/>
              <a:t>taux de change</a:t>
            </a:r>
            <a:r>
              <a:rPr lang="fr-FR" dirty="0" smtClean="0"/>
              <a:t>-  s’y forme en fonction de l’offre et de la demande:</a:t>
            </a:r>
          </a:p>
          <a:p>
            <a:pPr lvl="1" fontAlgn="auto">
              <a:spcAft>
                <a:spcPts val="0"/>
              </a:spcAft>
              <a:buFont typeface="Arial"/>
              <a:buChar char="–"/>
              <a:defRPr/>
            </a:pPr>
            <a:r>
              <a:rPr lang="fr-FR" dirty="0" smtClean="0"/>
              <a:t>Quand la demande d’€ contre $ augmente, le cours de l’€ contre $ augmente, et inversement si la demande de $ contre € augmente</a:t>
            </a:r>
          </a:p>
          <a:p>
            <a:pPr fontAlgn="auto">
              <a:spcAft>
                <a:spcPts val="0"/>
              </a:spcAft>
              <a:buFont typeface="Arial"/>
              <a:buChar char="•"/>
              <a:defRPr/>
            </a:pPr>
            <a:r>
              <a:rPr lang="fr-FR" dirty="0" smtClean="0"/>
              <a:t>Conventions de change : certain / incertain</a:t>
            </a:r>
          </a:p>
          <a:p>
            <a:pPr lvl="1" fontAlgn="auto">
              <a:spcAft>
                <a:spcPts val="0"/>
              </a:spcAft>
              <a:buFont typeface="Arial"/>
              <a:buChar char="–"/>
              <a:defRPr/>
            </a:pPr>
            <a:r>
              <a:rPr lang="fr-FR" dirty="0" smtClean="0"/>
              <a:t>Prix de l’€ en $ </a:t>
            </a:r>
            <a:r>
              <a:rPr lang="fr-FR" dirty="0" smtClean="0">
                <a:sym typeface="Wingdings"/>
              </a:rPr>
              <a:t>: taux de change de </a:t>
            </a:r>
            <a:r>
              <a:rPr lang="fr-FR" dirty="0" smtClean="0"/>
              <a:t>l’€ </a:t>
            </a:r>
            <a:r>
              <a:rPr lang="fr-FR" dirty="0" smtClean="0">
                <a:sym typeface="Wingdings"/>
              </a:rPr>
              <a:t>au « certain »</a:t>
            </a:r>
          </a:p>
          <a:p>
            <a:pPr lvl="1" fontAlgn="auto">
              <a:spcAft>
                <a:spcPts val="0"/>
              </a:spcAft>
              <a:buFont typeface="Arial"/>
              <a:buChar char="–"/>
              <a:defRPr/>
            </a:pPr>
            <a:r>
              <a:rPr lang="fr-FR" dirty="0" smtClean="0"/>
              <a:t>Prix du $ en € </a:t>
            </a:r>
            <a:r>
              <a:rPr lang="fr-FR" dirty="0" smtClean="0">
                <a:sym typeface="Wingdings"/>
              </a:rPr>
              <a:t>: taux de change de </a:t>
            </a:r>
            <a:r>
              <a:rPr lang="fr-FR" dirty="0" smtClean="0"/>
              <a:t>l’€ </a:t>
            </a:r>
            <a:r>
              <a:rPr lang="fr-FR" dirty="0" smtClean="0">
                <a:sym typeface="Wingdings"/>
              </a:rPr>
              <a:t>à « l’incertain »</a:t>
            </a:r>
          </a:p>
          <a:p>
            <a:pPr lvl="1" fontAlgn="auto">
              <a:spcAft>
                <a:spcPts val="0"/>
              </a:spcAft>
              <a:buFont typeface="Arial"/>
              <a:buChar char="–"/>
              <a:defRPr/>
            </a:pPr>
            <a:endParaRPr lang="fr-FR" dirty="0" smtClean="0">
              <a:sym typeface="Wingdings"/>
            </a:endParaRPr>
          </a:p>
          <a:p>
            <a:pPr lvl="1" fontAlgn="auto">
              <a:spcAft>
                <a:spcPts val="0"/>
              </a:spcAft>
              <a:buFont typeface="Arial"/>
              <a:buChar char="–"/>
              <a:defRPr/>
            </a:pPr>
            <a:endParaRPr lang="fr-FR" dirty="0" smtClean="0"/>
          </a:p>
          <a:p>
            <a:pPr lvl="1" fontAlgn="auto">
              <a:spcAft>
                <a:spcPts val="0"/>
              </a:spcAft>
              <a:buFont typeface="Arial"/>
              <a:buChar char="–"/>
              <a:defRPr/>
            </a:pPr>
            <a:endParaRPr lang="fr-F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r>
              <a:rPr lang="fr-FR" sz="3600" smtClean="0"/>
              <a:t>Part des transactions réalisées en 2010 dans chaque pays, en % du total des transactions</a:t>
            </a:r>
          </a:p>
        </p:txBody>
      </p:sp>
      <p:pic>
        <p:nvPicPr>
          <p:cNvPr id="33794" name="Picture 2"/>
          <p:cNvPicPr>
            <a:picLocks noGrp="1" noChangeAspect="1" noChangeArrowheads="1"/>
          </p:cNvPicPr>
          <p:nvPr>
            <p:ph idx="1"/>
          </p:nvPr>
        </p:nvPicPr>
        <p:blipFill>
          <a:blip r:embed="rId2"/>
          <a:srcRect/>
          <a:stretch>
            <a:fillRect/>
          </a:stretch>
        </p:blipFill>
        <p:spPr>
          <a:xfrm>
            <a:off x="611188" y="1916113"/>
            <a:ext cx="7921625" cy="3816350"/>
          </a:xfrm>
        </p:spPr>
      </p:pic>
      <p:sp>
        <p:nvSpPr>
          <p:cNvPr id="33795" name="ZoneTexte 3"/>
          <p:cNvSpPr txBox="1">
            <a:spLocks noChangeArrowheads="1"/>
          </p:cNvSpPr>
          <p:nvPr/>
        </p:nvSpPr>
        <p:spPr bwMode="auto">
          <a:xfrm>
            <a:off x="755650" y="5949950"/>
            <a:ext cx="7848600" cy="830263"/>
          </a:xfrm>
          <a:prstGeom prst="rect">
            <a:avLst/>
          </a:prstGeom>
          <a:noFill/>
          <a:ln w="9525">
            <a:noFill/>
            <a:miter lim="800000"/>
            <a:headEnd/>
            <a:tailEnd/>
          </a:ln>
        </p:spPr>
        <p:txBody>
          <a:bodyPr>
            <a:spAutoFit/>
          </a:bodyPr>
          <a:lstStyle/>
          <a:p>
            <a:r>
              <a:rPr lang="fr-FR" sz="2400" b="1">
                <a:latin typeface="Calibri" pitchFamily="34" charset="0"/>
              </a:rPr>
              <a:t>Royaume-Uni et Etats-Unis = places boursières les plus actives du marché des changes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r>
              <a:rPr lang="fr-FR" smtClean="0"/>
              <a:t>Crises de changes</a:t>
            </a:r>
          </a:p>
        </p:txBody>
      </p:sp>
      <p:sp>
        <p:nvSpPr>
          <p:cNvPr id="3" name="Espace réservé du contenu 2"/>
          <p:cNvSpPr>
            <a:spLocks noGrp="1"/>
          </p:cNvSpPr>
          <p:nvPr>
            <p:ph idx="1"/>
          </p:nvPr>
        </p:nvSpPr>
        <p:spPr/>
        <p:txBody>
          <a:bodyPr rtlCol="0">
            <a:normAutofit fontScale="92500" lnSpcReduction="10000"/>
          </a:bodyPr>
          <a:lstStyle/>
          <a:p>
            <a:pPr fontAlgn="auto">
              <a:spcAft>
                <a:spcPts val="0"/>
              </a:spcAft>
              <a:buFont typeface="Arial"/>
              <a:buChar char="•"/>
              <a:defRPr/>
            </a:pPr>
            <a:r>
              <a:rPr lang="fr-FR" dirty="0" smtClean="0"/>
              <a:t>Lorsque </a:t>
            </a:r>
            <a:r>
              <a:rPr lang="fr-FR" dirty="0"/>
              <a:t>les capitaux sont mobiles, les tensions ont tendance à se polariser sur le marché des changes </a:t>
            </a:r>
            <a:endParaRPr lang="fr-FR" dirty="0" smtClean="0"/>
          </a:p>
          <a:p>
            <a:pPr fontAlgn="auto">
              <a:spcAft>
                <a:spcPts val="0"/>
              </a:spcAft>
              <a:buFont typeface="Arial"/>
              <a:buChar char="•"/>
              <a:defRPr/>
            </a:pPr>
            <a:r>
              <a:rPr lang="fr-FR" dirty="0" smtClean="0"/>
              <a:t>Crises de changes plus fréquentes que les autres crises</a:t>
            </a:r>
          </a:p>
          <a:p>
            <a:pPr fontAlgn="auto">
              <a:spcAft>
                <a:spcPts val="0"/>
              </a:spcAft>
              <a:buFont typeface="Arial"/>
              <a:buChar char="•"/>
              <a:defRPr/>
            </a:pPr>
            <a:r>
              <a:rPr lang="fr-FR" dirty="0" smtClean="0"/>
              <a:t>De nombreux exemples dans les années 1990-2000 : crises du SME (</a:t>
            </a:r>
            <a:r>
              <a:rPr lang="fr-FR" dirty="0"/>
              <a:t>1992-93), mexicaine (1994-95), </a:t>
            </a:r>
            <a:r>
              <a:rPr lang="fr-FR" dirty="0" smtClean="0"/>
              <a:t>asiatique </a:t>
            </a:r>
            <a:r>
              <a:rPr lang="fr-FR" dirty="0"/>
              <a:t>(1997-98), russe (1998), brésilienne (1999, 2002), turque (2001), et argentine (2002).</a:t>
            </a:r>
            <a:r>
              <a:rPr lang="fr-FR" dirty="0" smtClean="0"/>
              <a:t> </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fontAlgn="auto">
              <a:spcAft>
                <a:spcPts val="0"/>
              </a:spcAft>
              <a:defRPr/>
            </a:pPr>
            <a:r>
              <a:rPr lang="fr-FR" dirty="0" smtClean="0"/>
              <a:t>Grande variété des crises de change</a:t>
            </a:r>
            <a:endParaRPr lang="fr-FR" dirty="0"/>
          </a:p>
        </p:txBody>
      </p:sp>
      <p:sp>
        <p:nvSpPr>
          <p:cNvPr id="3" name="Espace réservé du contenu 2"/>
          <p:cNvSpPr>
            <a:spLocks noGrp="1"/>
          </p:cNvSpPr>
          <p:nvPr>
            <p:ph idx="1"/>
          </p:nvPr>
        </p:nvSpPr>
        <p:spPr>
          <a:xfrm>
            <a:off x="457200" y="1600200"/>
            <a:ext cx="8229600" cy="5102225"/>
          </a:xfrm>
        </p:spPr>
        <p:txBody>
          <a:bodyPr rtlCol="0">
            <a:normAutofit fontScale="85000" lnSpcReduction="20000"/>
          </a:bodyPr>
          <a:lstStyle/>
          <a:p>
            <a:pPr fontAlgn="auto">
              <a:spcAft>
                <a:spcPts val="0"/>
              </a:spcAft>
              <a:buFont typeface="Arial"/>
              <a:buChar char="•"/>
              <a:defRPr/>
            </a:pPr>
            <a:r>
              <a:rPr lang="fr-FR" dirty="0" smtClean="0"/>
              <a:t>3 générations de modèles :</a:t>
            </a:r>
          </a:p>
          <a:p>
            <a:pPr lvl="1" fontAlgn="auto">
              <a:spcAft>
                <a:spcPts val="0"/>
              </a:spcAft>
              <a:buFont typeface="Arial"/>
              <a:buChar char="–"/>
              <a:defRPr/>
            </a:pPr>
            <a:r>
              <a:rPr lang="fr-FR" dirty="0" smtClean="0"/>
              <a:t>1</a:t>
            </a:r>
            <a:r>
              <a:rPr lang="fr-FR" baseline="30000" dirty="0" smtClean="0"/>
              <a:t>ère</a:t>
            </a:r>
            <a:r>
              <a:rPr lang="fr-FR" dirty="0" smtClean="0"/>
              <a:t> génération (</a:t>
            </a:r>
            <a:r>
              <a:rPr lang="fr-FR" dirty="0" err="1" smtClean="0"/>
              <a:t>Krugman</a:t>
            </a:r>
            <a:r>
              <a:rPr lang="fr-FR" dirty="0" smtClean="0"/>
              <a:t>, 1979) : modèle d’attaque spéculative (l’attaque sanctionne l’incohérence à LT entre régime de change fixe et l’accumulation </a:t>
            </a:r>
            <a:r>
              <a:rPr lang="fr-FR" dirty="0"/>
              <a:t>de déficits budgétaires </a:t>
            </a:r>
            <a:r>
              <a:rPr lang="fr-FR" dirty="0" smtClean="0"/>
              <a:t>monétisés). </a:t>
            </a:r>
          </a:p>
          <a:p>
            <a:pPr lvl="1" fontAlgn="auto">
              <a:spcAft>
                <a:spcPts val="0"/>
              </a:spcAft>
              <a:buFont typeface="Arial"/>
              <a:buChar char="–"/>
              <a:defRPr/>
            </a:pPr>
            <a:r>
              <a:rPr lang="fr-FR" dirty="0" smtClean="0"/>
              <a:t>2</a:t>
            </a:r>
            <a:r>
              <a:rPr lang="fr-FR" baseline="30000" dirty="0" smtClean="0"/>
              <a:t>ème</a:t>
            </a:r>
            <a:r>
              <a:rPr lang="fr-FR" dirty="0" smtClean="0"/>
              <a:t> génération (</a:t>
            </a:r>
            <a:r>
              <a:rPr lang="fr-FR" dirty="0" err="1" smtClean="0"/>
              <a:t>Obstfeld</a:t>
            </a:r>
            <a:r>
              <a:rPr lang="fr-FR" dirty="0" smtClean="0"/>
              <a:t>, 1994): la crise de change est déclenchée par des anticipations auto-réalisatrices. Ex: crise du SME (1992-1993)</a:t>
            </a:r>
          </a:p>
          <a:p>
            <a:pPr lvl="1" fontAlgn="auto">
              <a:spcAft>
                <a:spcPts val="0"/>
              </a:spcAft>
              <a:buFont typeface="Arial"/>
              <a:buChar char="–"/>
              <a:defRPr/>
            </a:pPr>
            <a:r>
              <a:rPr lang="fr-FR" dirty="0" smtClean="0"/>
              <a:t>3</a:t>
            </a:r>
            <a:r>
              <a:rPr lang="fr-FR" baseline="30000" dirty="0" smtClean="0"/>
              <a:t>ème</a:t>
            </a:r>
            <a:r>
              <a:rPr lang="fr-FR" dirty="0" smtClean="0"/>
              <a:t>  </a:t>
            </a:r>
            <a:r>
              <a:rPr lang="fr-FR" dirty="0"/>
              <a:t>génération </a:t>
            </a:r>
            <a:r>
              <a:rPr lang="fr-FR" dirty="0" smtClean="0"/>
              <a:t>(</a:t>
            </a:r>
            <a:r>
              <a:rPr lang="fr-FR" dirty="0" err="1" smtClean="0"/>
              <a:t>Krugman</a:t>
            </a:r>
            <a:r>
              <a:rPr lang="fr-FR" dirty="0" smtClean="0"/>
              <a:t>, 1999) : théorie des « crises jumelles » (interactions </a:t>
            </a:r>
            <a:r>
              <a:rPr lang="fr-FR" dirty="0"/>
              <a:t>entre crise de change et crise </a:t>
            </a:r>
            <a:r>
              <a:rPr lang="fr-FR" dirty="0" smtClean="0"/>
              <a:t>bancaire)</a:t>
            </a:r>
          </a:p>
          <a:p>
            <a:pPr fontAlgn="auto">
              <a:spcAft>
                <a:spcPts val="0"/>
              </a:spcAft>
              <a:buFont typeface="Arial"/>
              <a:buChar char="•"/>
              <a:defRPr/>
            </a:pPr>
            <a:r>
              <a:rPr lang="fr-FR" dirty="0" smtClean="0"/>
              <a:t>Empiriquement (</a:t>
            </a:r>
            <a:r>
              <a:rPr lang="fr-FR" dirty="0" err="1" smtClean="0"/>
              <a:t>Kaminsky</a:t>
            </a:r>
            <a:r>
              <a:rPr lang="fr-FR" dirty="0"/>
              <a:t>, </a:t>
            </a:r>
            <a:r>
              <a:rPr lang="fr-FR" dirty="0" smtClean="0"/>
              <a:t>1998), il ressort que la </a:t>
            </a:r>
            <a:r>
              <a:rPr lang="fr-FR" dirty="0"/>
              <a:t>très large majorité des crises est précédée de vulnérabilités domestiques ou externes. Seules 4% des crises sont </a:t>
            </a:r>
            <a:r>
              <a:rPr lang="fr-FR" dirty="0" smtClean="0"/>
              <a:t>des </a:t>
            </a:r>
            <a:r>
              <a:rPr lang="fr-FR" dirty="0"/>
              <a:t>crises auto-</a:t>
            </a:r>
            <a:r>
              <a:rPr lang="fr-FR" dirty="0" smtClean="0"/>
              <a:t>réalisatrices.</a:t>
            </a:r>
            <a:endParaRPr lang="fr-FR" dirty="0"/>
          </a:p>
          <a:p>
            <a:pPr fontAlgn="auto">
              <a:spcAft>
                <a:spcPts val="0"/>
              </a:spcAft>
              <a:buFont typeface="Arial"/>
              <a:buChar char="•"/>
              <a:defRPr/>
            </a:pP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r>
              <a:rPr lang="fr-FR" smtClean="0"/>
              <a:t>Système monétaire international</a:t>
            </a:r>
          </a:p>
        </p:txBody>
      </p:sp>
      <p:sp>
        <p:nvSpPr>
          <p:cNvPr id="3" name="Espace réservé du contenu 2"/>
          <p:cNvSpPr>
            <a:spLocks noGrp="1"/>
          </p:cNvSpPr>
          <p:nvPr>
            <p:ph idx="1"/>
          </p:nvPr>
        </p:nvSpPr>
        <p:spPr/>
        <p:txBody>
          <a:bodyPr rtlCol="0">
            <a:normAutofit lnSpcReduction="10000"/>
          </a:bodyPr>
          <a:lstStyle/>
          <a:p>
            <a:pPr fontAlgn="auto">
              <a:spcAft>
                <a:spcPts val="0"/>
              </a:spcAft>
              <a:buFont typeface="Arial"/>
              <a:buChar char="•"/>
              <a:defRPr/>
            </a:pPr>
            <a:r>
              <a:rPr lang="fr-FR" dirty="0" smtClean="0"/>
              <a:t>SMI = </a:t>
            </a:r>
            <a:r>
              <a:rPr lang="fr-FR" dirty="0"/>
              <a:t>l’ensemble des règles, des conventions et des institutions internationales qui régissent la conduite des politiques monétaires, la détermination des taux de change, la provision internationale de liquidité, ou encore les flux internationaux de capitaux. </a:t>
            </a:r>
            <a:endParaRPr lang="fr-FR" dirty="0" smtClean="0"/>
          </a:p>
          <a:p>
            <a:pPr fontAlgn="auto">
              <a:spcAft>
                <a:spcPts val="0"/>
              </a:spcAft>
              <a:buFont typeface="Arial"/>
              <a:buChar char="•"/>
              <a:defRPr/>
            </a:pPr>
            <a:r>
              <a:rPr lang="fr-FR" dirty="0" smtClean="0"/>
              <a:t>Le SMI actuel est issu de l’effondrement (en 1973) du système de </a:t>
            </a:r>
            <a:r>
              <a:rPr lang="fr-FR" dirty="0" err="1" smtClean="0"/>
              <a:t>Bretton</a:t>
            </a:r>
            <a:r>
              <a:rPr lang="fr-FR" dirty="0" smtClean="0"/>
              <a:t> </a:t>
            </a:r>
            <a:r>
              <a:rPr lang="fr-FR" dirty="0" err="1" smtClean="0"/>
              <a:t>Woods</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7063"/>
            <a:ext cx="8229600" cy="6440487"/>
          </a:xfrm>
        </p:spPr>
        <p:txBody>
          <a:bodyPr rtlCol="0">
            <a:normAutofit lnSpcReduction="10000"/>
          </a:bodyPr>
          <a:lstStyle/>
          <a:p>
            <a:pPr fontAlgn="auto">
              <a:spcAft>
                <a:spcPts val="0"/>
              </a:spcAft>
              <a:buFont typeface="Arial"/>
              <a:buChar char="•"/>
              <a:defRPr/>
            </a:pPr>
            <a:r>
              <a:rPr lang="fr-FR" dirty="0" smtClean="0"/>
              <a:t>Système hégémonique fortement centré sur le dollar</a:t>
            </a:r>
          </a:p>
          <a:p>
            <a:pPr fontAlgn="auto">
              <a:spcAft>
                <a:spcPts val="0"/>
              </a:spcAft>
              <a:buFont typeface="Arial"/>
              <a:buChar char="•"/>
              <a:defRPr/>
            </a:pPr>
            <a:r>
              <a:rPr lang="fr-FR" dirty="0" smtClean="0"/>
              <a:t>Tendance  perceptible vers un système plus « multipolaire » : dollar + euro + ? (yuan une fois devenu convertible) mais :</a:t>
            </a:r>
          </a:p>
          <a:p>
            <a:pPr lvl="1" fontAlgn="auto">
              <a:spcAft>
                <a:spcPts val="0"/>
              </a:spcAft>
              <a:buFont typeface="Arial"/>
              <a:buChar char="–"/>
              <a:defRPr/>
            </a:pPr>
            <a:r>
              <a:rPr lang="fr-FR" dirty="0" smtClean="0"/>
              <a:t>Délai sans doute long : pas sûr que la Chine fasse le choix de l’internationalisation de sa monnaie et même dans ce cas celle-ci ne se décrète pas et exige un développement financier</a:t>
            </a:r>
          </a:p>
          <a:p>
            <a:pPr lvl="1" fontAlgn="auto">
              <a:spcAft>
                <a:spcPts val="0"/>
              </a:spcAft>
              <a:buFont typeface="Arial"/>
              <a:buChar char="–"/>
              <a:defRPr/>
            </a:pPr>
            <a:r>
              <a:rPr lang="fr-FR" dirty="0" smtClean="0"/>
              <a:t>La transition ne sera pas forcément douce : de l’instabilité monétaire à la clé (réajustement des réserves de changes ; quelques 2500 mds de réserves de change détenues par la banque centrale de Chine dont 65% en dollars)</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p:txBody>
          <a:bodyPr/>
          <a:lstStyle/>
          <a:p>
            <a:endParaRPr lang="fr-FR" smtClean="0"/>
          </a:p>
        </p:txBody>
      </p:sp>
      <p:sp>
        <p:nvSpPr>
          <p:cNvPr id="38914" name="Espace réservé du contenu 2"/>
          <p:cNvSpPr>
            <a:spLocks noGrp="1"/>
          </p:cNvSpPr>
          <p:nvPr>
            <p:ph idx="1"/>
          </p:nvPr>
        </p:nvSpPr>
        <p:spPr/>
        <p:txBody>
          <a:bodyPr/>
          <a:lstStyle/>
          <a:p>
            <a:endParaRPr lang="fr-FR" smtClean="0"/>
          </a:p>
        </p:txBody>
      </p:sp>
      <p:pic>
        <p:nvPicPr>
          <p:cNvPr id="38915" name="Picture 2"/>
          <p:cNvPicPr>
            <a:picLocks noChangeAspect="1" noChangeArrowheads="1"/>
          </p:cNvPicPr>
          <p:nvPr/>
        </p:nvPicPr>
        <p:blipFill>
          <a:blip r:embed="rId2"/>
          <a:srcRect/>
          <a:stretch>
            <a:fillRect/>
          </a:stretch>
        </p:blipFill>
        <p:spPr bwMode="auto">
          <a:xfrm>
            <a:off x="166688" y="112713"/>
            <a:ext cx="8726487" cy="64785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25" y="98425"/>
            <a:ext cx="9144000" cy="1143000"/>
          </a:xfrm>
        </p:spPr>
        <p:txBody>
          <a:bodyPr rtlCol="0">
            <a:normAutofit fontScale="90000"/>
          </a:bodyPr>
          <a:lstStyle/>
          <a:p>
            <a:pPr fontAlgn="auto">
              <a:spcAft>
                <a:spcPts val="0"/>
              </a:spcAft>
              <a:defRPr/>
            </a:pPr>
            <a:r>
              <a:rPr lang="fr-FR" dirty="0" smtClean="0"/>
              <a:t>Quelles armes pour la paix des monnaies ?</a:t>
            </a:r>
            <a:endParaRPr lang="fr-FR" dirty="0"/>
          </a:p>
        </p:txBody>
      </p:sp>
      <p:sp>
        <p:nvSpPr>
          <p:cNvPr id="3" name="Espace réservé du contenu 2"/>
          <p:cNvSpPr>
            <a:spLocks noGrp="1"/>
          </p:cNvSpPr>
          <p:nvPr>
            <p:ph idx="1"/>
          </p:nvPr>
        </p:nvSpPr>
        <p:spPr>
          <a:xfrm>
            <a:off x="322263" y="1241425"/>
            <a:ext cx="8364537" cy="5616575"/>
          </a:xfrm>
        </p:spPr>
        <p:txBody>
          <a:bodyPr rtlCol="0">
            <a:normAutofit lnSpcReduction="10000"/>
          </a:bodyPr>
          <a:lstStyle/>
          <a:p>
            <a:pPr fontAlgn="auto">
              <a:spcAft>
                <a:spcPts val="0"/>
              </a:spcAft>
              <a:buFont typeface="Arial"/>
              <a:buChar char="•"/>
              <a:defRPr/>
            </a:pPr>
            <a:r>
              <a:rPr lang="fr-FR" sz="3400" dirty="0"/>
              <a:t>Seules des interventions coordonnées des </a:t>
            </a:r>
            <a:r>
              <a:rPr lang="fr-FR" sz="3400" dirty="0" smtClean="0"/>
              <a:t>BC sur </a:t>
            </a:r>
            <a:r>
              <a:rPr lang="fr-FR" sz="3400" dirty="0"/>
              <a:t>le marché des changes pourront atténuer </a:t>
            </a:r>
            <a:r>
              <a:rPr lang="fr-FR" sz="3400" dirty="0" smtClean="0"/>
              <a:t>les secousses. </a:t>
            </a:r>
          </a:p>
          <a:p>
            <a:pPr fontAlgn="auto">
              <a:spcAft>
                <a:spcPts val="0"/>
              </a:spcAft>
              <a:buFont typeface="Arial"/>
              <a:buChar char="•"/>
              <a:defRPr/>
            </a:pPr>
            <a:r>
              <a:rPr lang="fr-FR" sz="3400" dirty="0" smtClean="0"/>
              <a:t>Or</a:t>
            </a:r>
            <a:r>
              <a:rPr lang="fr-FR" sz="3400" dirty="0"/>
              <a:t>, </a:t>
            </a:r>
            <a:r>
              <a:rPr lang="fr-FR" sz="3400" dirty="0" smtClean="0"/>
              <a:t>chaque </a:t>
            </a:r>
            <a:r>
              <a:rPr lang="fr-FR" sz="3400" dirty="0"/>
              <a:t>pays </a:t>
            </a:r>
            <a:r>
              <a:rPr lang="fr-FR" sz="3400" dirty="0" smtClean="0"/>
              <a:t>est plutôt enclin </a:t>
            </a:r>
            <a:r>
              <a:rPr lang="fr-FR" sz="3400" dirty="0"/>
              <a:t>à jouer la dépréciation de sa </a:t>
            </a:r>
            <a:r>
              <a:rPr lang="fr-FR" sz="3400" dirty="0" smtClean="0"/>
              <a:t>monnaie. Mais toutes </a:t>
            </a:r>
            <a:r>
              <a:rPr lang="fr-FR" sz="3400" dirty="0"/>
              <a:t>les monnaies ne peuvent pas baisser en même temps </a:t>
            </a:r>
            <a:r>
              <a:rPr lang="fr-FR" sz="3400" dirty="0" smtClean="0"/>
              <a:t>!</a:t>
            </a:r>
            <a:endParaRPr lang="fr-FR" sz="3400" dirty="0"/>
          </a:p>
          <a:p>
            <a:pPr fontAlgn="auto">
              <a:spcAft>
                <a:spcPts val="0"/>
              </a:spcAft>
              <a:buFont typeface="Arial"/>
              <a:buChar char="•"/>
              <a:defRPr/>
            </a:pPr>
            <a:r>
              <a:rPr lang="fr-FR" sz="3400" dirty="0" smtClean="0"/>
              <a:t>Il faudra pourtant de la coopération pour se préparer à la nouvelle ère </a:t>
            </a:r>
            <a:r>
              <a:rPr lang="fr-FR" sz="3400" dirty="0"/>
              <a:t>multipolaire </a:t>
            </a:r>
            <a:r>
              <a:rPr lang="fr-FR" sz="3400" dirty="0" smtClean="0"/>
              <a:t>et trouver les instruments </a:t>
            </a:r>
            <a:r>
              <a:rPr lang="fr-FR" sz="3400" dirty="0"/>
              <a:t>qui rendront </a:t>
            </a:r>
            <a:r>
              <a:rPr lang="fr-FR" sz="3400" dirty="0" smtClean="0"/>
              <a:t>le SMI plus </a:t>
            </a:r>
            <a:r>
              <a:rPr lang="fr-FR" sz="3400" dirty="0"/>
              <a:t>stable.</a:t>
            </a:r>
          </a:p>
          <a:p>
            <a:pPr fontAlgn="auto">
              <a:spcAft>
                <a:spcPts val="0"/>
              </a:spcAft>
              <a:buFont typeface="Arial"/>
              <a:buChar char="•"/>
              <a:defRPr/>
            </a:pP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r>
              <a:rPr lang="fr-FR" smtClean="0"/>
              <a:t>Quelques supports</a:t>
            </a:r>
          </a:p>
        </p:txBody>
      </p:sp>
      <p:sp>
        <p:nvSpPr>
          <p:cNvPr id="3" name="Espace réservé du contenu 2"/>
          <p:cNvSpPr>
            <a:spLocks noGrp="1"/>
          </p:cNvSpPr>
          <p:nvPr>
            <p:ph idx="1"/>
          </p:nvPr>
        </p:nvSpPr>
        <p:spPr>
          <a:xfrm>
            <a:off x="457200" y="1600200"/>
            <a:ext cx="8229600" cy="5257800"/>
          </a:xfrm>
        </p:spPr>
        <p:txBody>
          <a:bodyPr rtlCol="0">
            <a:normAutofit fontScale="92500" lnSpcReduction="10000"/>
          </a:bodyPr>
          <a:lstStyle/>
          <a:p>
            <a:pPr fontAlgn="auto">
              <a:spcAft>
                <a:spcPts val="0"/>
              </a:spcAft>
              <a:buFont typeface="Arial"/>
              <a:buChar char="•"/>
              <a:defRPr/>
            </a:pPr>
            <a:r>
              <a:rPr lang="fr-FR" dirty="0" smtClean="0"/>
              <a:t>Jézabel </a:t>
            </a:r>
            <a:r>
              <a:rPr lang="fr-FR" dirty="0" err="1" smtClean="0"/>
              <a:t>Couppey-Soubeyran</a:t>
            </a:r>
            <a:r>
              <a:rPr lang="fr-FR" dirty="0" smtClean="0"/>
              <a:t>, A quoi sert le marché des changes ?, Alternatives économiques n°302, mai 2011</a:t>
            </a:r>
          </a:p>
          <a:p>
            <a:pPr fontAlgn="auto">
              <a:spcAft>
                <a:spcPts val="0"/>
              </a:spcAft>
              <a:buFont typeface="Arial"/>
              <a:buChar char="•"/>
              <a:defRPr/>
            </a:pPr>
            <a:r>
              <a:rPr lang="fr-FR" dirty="0" smtClean="0"/>
              <a:t>Dominique </a:t>
            </a:r>
            <a:r>
              <a:rPr lang="fr-FR" dirty="0" err="1" smtClean="0"/>
              <a:t>Plihon</a:t>
            </a:r>
            <a:r>
              <a:rPr lang="fr-FR" dirty="0" smtClean="0"/>
              <a:t>, Les taux de change, coll. Repères, édition La Découverte</a:t>
            </a:r>
          </a:p>
          <a:p>
            <a:pPr marL="0" indent="0" fontAlgn="auto">
              <a:spcAft>
                <a:spcPts val="0"/>
              </a:spcAft>
              <a:buFont typeface="Arial"/>
              <a:buNone/>
              <a:defRPr/>
            </a:pPr>
            <a:r>
              <a:rPr lang="fr-FR" i="1" dirty="0" smtClean="0"/>
              <a:t>Sur l’indice </a:t>
            </a:r>
            <a:r>
              <a:rPr lang="fr-FR" i="1" dirty="0" err="1" smtClean="0"/>
              <a:t>big</a:t>
            </a:r>
            <a:r>
              <a:rPr lang="fr-FR" i="1" dirty="0" smtClean="0"/>
              <a:t> mac</a:t>
            </a:r>
          </a:p>
          <a:p>
            <a:pPr fontAlgn="auto">
              <a:spcAft>
                <a:spcPts val="0"/>
              </a:spcAft>
              <a:buFont typeface="Arial"/>
              <a:buChar char="•"/>
              <a:defRPr/>
            </a:pPr>
            <a:r>
              <a:rPr lang="fr-FR" dirty="0" smtClean="0">
                <a:hlinkClick r:id="rId2"/>
              </a:rPr>
              <a:t>http://www.onlinemba.com/blog/the-big-mac-index/</a:t>
            </a:r>
            <a:endParaRPr lang="fr-FR" dirty="0" smtClean="0"/>
          </a:p>
          <a:p>
            <a:pPr fontAlgn="auto">
              <a:spcAft>
                <a:spcPts val="0"/>
              </a:spcAft>
              <a:buFont typeface="Arial"/>
              <a:buChar char="•"/>
              <a:defRPr/>
            </a:pPr>
            <a:r>
              <a:rPr lang="fr-FR" dirty="0" smtClean="0">
                <a:hlinkClick r:id="rId3"/>
              </a:rPr>
              <a:t>http://www.economist.com/node/21542808</a:t>
            </a:r>
            <a:endParaRPr lang="fr-FR" dirty="0" smtClean="0"/>
          </a:p>
          <a:p>
            <a:pPr fontAlgn="auto">
              <a:spcAft>
                <a:spcPts val="0"/>
              </a:spcAft>
              <a:buFont typeface="Arial"/>
              <a:buChar char="•"/>
              <a:defRPr/>
            </a:pPr>
            <a:r>
              <a:rPr lang="fr-FR" dirty="0">
                <a:hlinkClick r:id="rId4"/>
              </a:rPr>
              <a:t>http://www.economist.com/blogs/graphicdetail/2012/07/daily-chart-</a:t>
            </a:r>
            <a:r>
              <a:rPr lang="fr-FR" dirty="0" smtClean="0">
                <a:hlinkClick r:id="rId4"/>
              </a:rPr>
              <a:t>17</a:t>
            </a:r>
            <a:endParaRPr lang="fr-FR" dirty="0" smtClean="0"/>
          </a:p>
          <a:p>
            <a:pPr fontAlgn="auto">
              <a:spcAft>
                <a:spcPts val="0"/>
              </a:spcAft>
              <a:buFont typeface="Arial"/>
              <a:buChar char="•"/>
              <a:defRPr/>
            </a:pPr>
            <a:endParaRPr lang="fr-FR" dirty="0" smtClean="0"/>
          </a:p>
          <a:p>
            <a:pPr fontAlgn="auto">
              <a:spcAft>
                <a:spcPts val="0"/>
              </a:spcAft>
              <a:buFont typeface="Arial"/>
              <a:buChar char="•"/>
              <a:defRPr/>
            </a:pPr>
            <a:endParaRPr lang="fr-FR" dirty="0" smtClean="0"/>
          </a:p>
          <a:p>
            <a:pPr fontAlgn="auto">
              <a:spcAft>
                <a:spcPts val="0"/>
              </a:spcAft>
              <a:buFont typeface="Arial"/>
              <a:buChar char="•"/>
              <a:defRPr/>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lstStyle/>
          <a:p>
            <a:r>
              <a:rPr lang="fr-FR" smtClean="0"/>
              <a:t>Offre / demande</a:t>
            </a:r>
          </a:p>
        </p:txBody>
      </p:sp>
      <p:cxnSp>
        <p:nvCxnSpPr>
          <p:cNvPr id="5" name="Connecteur droit 4"/>
          <p:cNvCxnSpPr/>
          <p:nvPr/>
        </p:nvCxnSpPr>
        <p:spPr>
          <a:xfrm>
            <a:off x="1430338" y="2205038"/>
            <a:ext cx="0" cy="3476625"/>
          </a:xfrm>
          <a:prstGeom prst="line">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a:off x="1430338" y="5681663"/>
            <a:ext cx="4264025" cy="0"/>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364" name="ZoneTexte 11"/>
          <p:cNvSpPr txBox="1">
            <a:spLocks noChangeArrowheads="1"/>
          </p:cNvSpPr>
          <p:nvPr/>
        </p:nvSpPr>
        <p:spPr bwMode="auto">
          <a:xfrm>
            <a:off x="360363" y="1671638"/>
            <a:ext cx="1109662" cy="922337"/>
          </a:xfrm>
          <a:prstGeom prst="rect">
            <a:avLst/>
          </a:prstGeom>
          <a:noFill/>
          <a:ln w="9525">
            <a:noFill/>
            <a:miter lim="800000"/>
            <a:headEnd/>
            <a:tailEnd/>
          </a:ln>
        </p:spPr>
        <p:txBody>
          <a:bodyPr>
            <a:spAutoFit/>
          </a:bodyPr>
          <a:lstStyle/>
          <a:p>
            <a:r>
              <a:rPr lang="fr-FR">
                <a:latin typeface="Calibri" pitchFamily="34" charset="0"/>
              </a:rPr>
              <a:t>Taux de change EUR/USD</a:t>
            </a:r>
          </a:p>
        </p:txBody>
      </p:sp>
      <p:sp>
        <p:nvSpPr>
          <p:cNvPr id="15365" name="ZoneTexte 12"/>
          <p:cNvSpPr txBox="1">
            <a:spLocks noChangeArrowheads="1"/>
          </p:cNvSpPr>
          <p:nvPr/>
        </p:nvSpPr>
        <p:spPr bwMode="auto">
          <a:xfrm>
            <a:off x="5321300" y="5788025"/>
            <a:ext cx="2071688" cy="369888"/>
          </a:xfrm>
          <a:prstGeom prst="rect">
            <a:avLst/>
          </a:prstGeom>
          <a:noFill/>
          <a:ln w="9525">
            <a:noFill/>
            <a:miter lim="800000"/>
            <a:headEnd/>
            <a:tailEnd/>
          </a:ln>
        </p:spPr>
        <p:txBody>
          <a:bodyPr>
            <a:spAutoFit/>
          </a:bodyPr>
          <a:lstStyle/>
          <a:p>
            <a:r>
              <a:rPr lang="fr-FR">
                <a:latin typeface="Calibri" pitchFamily="34" charset="0"/>
              </a:rPr>
              <a:t>Volumes échangés</a:t>
            </a:r>
          </a:p>
        </p:txBody>
      </p:sp>
      <p:cxnSp>
        <p:nvCxnSpPr>
          <p:cNvPr id="15" name="Connecteur droit 14"/>
          <p:cNvCxnSpPr/>
          <p:nvPr/>
        </p:nvCxnSpPr>
        <p:spPr>
          <a:xfrm flipV="1">
            <a:off x="1992313" y="2312988"/>
            <a:ext cx="3328987" cy="2740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2144713" y="2692400"/>
            <a:ext cx="3328987" cy="274002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992313" y="2806700"/>
            <a:ext cx="3481387" cy="1871663"/>
          </a:xfrm>
          <a:prstGeom prst="line">
            <a:avLst/>
          </a:prstGeom>
        </p:spPr>
        <p:style>
          <a:lnRef idx="2">
            <a:schemeClr val="accent1"/>
          </a:lnRef>
          <a:fillRef idx="0">
            <a:schemeClr val="accent1"/>
          </a:fillRef>
          <a:effectRef idx="1">
            <a:schemeClr val="accent1"/>
          </a:effectRef>
          <a:fontRef idx="minor">
            <a:schemeClr val="tx1"/>
          </a:fontRef>
        </p:style>
      </p:cxnSp>
      <p:sp>
        <p:nvSpPr>
          <p:cNvPr id="15369" name="ZoneTexte 18"/>
          <p:cNvSpPr txBox="1">
            <a:spLocks noChangeArrowheads="1"/>
          </p:cNvSpPr>
          <p:nvPr/>
        </p:nvSpPr>
        <p:spPr bwMode="auto">
          <a:xfrm>
            <a:off x="5575300" y="1871663"/>
            <a:ext cx="2178050" cy="646112"/>
          </a:xfrm>
          <a:prstGeom prst="rect">
            <a:avLst/>
          </a:prstGeom>
          <a:noFill/>
          <a:ln w="9525">
            <a:noFill/>
            <a:miter lim="800000"/>
            <a:headEnd/>
            <a:tailEnd/>
          </a:ln>
        </p:spPr>
        <p:txBody>
          <a:bodyPr>
            <a:spAutoFit/>
          </a:bodyPr>
          <a:lstStyle/>
          <a:p>
            <a:r>
              <a:rPr lang="fr-FR">
                <a:latin typeface="Calibri" pitchFamily="34" charset="0"/>
              </a:rPr>
              <a:t>Offre d’euros contre dollars</a:t>
            </a:r>
          </a:p>
        </p:txBody>
      </p:sp>
      <p:sp>
        <p:nvSpPr>
          <p:cNvPr id="15370" name="ZoneTexte 20"/>
          <p:cNvSpPr txBox="1">
            <a:spLocks noChangeArrowheads="1"/>
          </p:cNvSpPr>
          <p:nvPr/>
        </p:nvSpPr>
        <p:spPr bwMode="auto">
          <a:xfrm>
            <a:off x="5748338" y="4081463"/>
            <a:ext cx="1911350" cy="646112"/>
          </a:xfrm>
          <a:prstGeom prst="rect">
            <a:avLst/>
          </a:prstGeom>
          <a:noFill/>
          <a:ln w="9525">
            <a:noFill/>
            <a:miter lim="800000"/>
            <a:headEnd/>
            <a:tailEnd/>
          </a:ln>
        </p:spPr>
        <p:txBody>
          <a:bodyPr>
            <a:spAutoFit/>
          </a:bodyPr>
          <a:lstStyle/>
          <a:p>
            <a:r>
              <a:rPr lang="fr-FR">
                <a:latin typeface="Calibri" pitchFamily="34" charset="0"/>
              </a:rPr>
              <a:t>Demande d’euros contre dollars</a:t>
            </a:r>
          </a:p>
        </p:txBody>
      </p:sp>
      <p:cxnSp>
        <p:nvCxnSpPr>
          <p:cNvPr id="22" name="Connecteur droit 21"/>
          <p:cNvCxnSpPr/>
          <p:nvPr/>
        </p:nvCxnSpPr>
        <p:spPr>
          <a:xfrm>
            <a:off x="2144713" y="2411413"/>
            <a:ext cx="3481387" cy="187166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flipH="1">
            <a:off x="1430338" y="3703638"/>
            <a:ext cx="2179637" cy="12700"/>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H="1">
            <a:off x="1430338" y="3414713"/>
            <a:ext cx="2500312"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H="1">
            <a:off x="1449388" y="3900488"/>
            <a:ext cx="2500312" cy="34925"/>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5375" name="ZoneTexte 29"/>
          <p:cNvSpPr txBox="1">
            <a:spLocks noChangeArrowheads="1"/>
          </p:cNvSpPr>
          <p:nvPr/>
        </p:nvSpPr>
        <p:spPr bwMode="auto">
          <a:xfrm>
            <a:off x="828675" y="3462338"/>
            <a:ext cx="468313" cy="369887"/>
          </a:xfrm>
          <a:prstGeom prst="rect">
            <a:avLst/>
          </a:prstGeom>
          <a:noFill/>
          <a:ln w="9525">
            <a:noFill/>
            <a:miter lim="800000"/>
            <a:headEnd/>
            <a:tailEnd/>
          </a:ln>
        </p:spPr>
        <p:txBody>
          <a:bodyPr>
            <a:spAutoFit/>
          </a:bodyPr>
          <a:lstStyle/>
          <a:p>
            <a:r>
              <a:rPr lang="fr-FR">
                <a:latin typeface="Calibri" pitchFamily="34" charset="0"/>
              </a:rPr>
              <a:t>t</a:t>
            </a:r>
            <a:r>
              <a:rPr lang="fr-FR" baseline="-25000">
                <a:latin typeface="Calibri" pitchFamily="34" charset="0"/>
              </a:rPr>
              <a:t>1</a:t>
            </a:r>
          </a:p>
        </p:txBody>
      </p:sp>
      <p:sp>
        <p:nvSpPr>
          <p:cNvPr id="15376" name="ZoneTexte 30"/>
          <p:cNvSpPr txBox="1">
            <a:spLocks noChangeArrowheads="1"/>
          </p:cNvSpPr>
          <p:nvPr/>
        </p:nvSpPr>
        <p:spPr bwMode="auto">
          <a:xfrm>
            <a:off x="808038" y="3146425"/>
            <a:ext cx="466725" cy="369888"/>
          </a:xfrm>
          <a:prstGeom prst="rect">
            <a:avLst/>
          </a:prstGeom>
          <a:noFill/>
          <a:ln w="9525">
            <a:noFill/>
            <a:miter lim="800000"/>
            <a:headEnd/>
            <a:tailEnd/>
          </a:ln>
        </p:spPr>
        <p:txBody>
          <a:bodyPr>
            <a:spAutoFit/>
          </a:bodyPr>
          <a:lstStyle/>
          <a:p>
            <a:r>
              <a:rPr lang="fr-FR">
                <a:latin typeface="Calibri" pitchFamily="34" charset="0"/>
              </a:rPr>
              <a:t>t</a:t>
            </a:r>
            <a:r>
              <a:rPr lang="fr-FR" baseline="-25000">
                <a:latin typeface="Calibri" pitchFamily="34" charset="0"/>
              </a:rPr>
              <a:t>2</a:t>
            </a:r>
          </a:p>
        </p:txBody>
      </p:sp>
      <p:sp>
        <p:nvSpPr>
          <p:cNvPr id="15377" name="ZoneTexte 31"/>
          <p:cNvSpPr txBox="1">
            <a:spLocks noChangeArrowheads="1"/>
          </p:cNvSpPr>
          <p:nvPr/>
        </p:nvSpPr>
        <p:spPr bwMode="auto">
          <a:xfrm>
            <a:off x="812800" y="3754438"/>
            <a:ext cx="468313" cy="368300"/>
          </a:xfrm>
          <a:prstGeom prst="rect">
            <a:avLst/>
          </a:prstGeom>
          <a:noFill/>
          <a:ln w="9525">
            <a:noFill/>
            <a:miter lim="800000"/>
            <a:headEnd/>
            <a:tailEnd/>
          </a:ln>
        </p:spPr>
        <p:txBody>
          <a:bodyPr>
            <a:spAutoFit/>
          </a:bodyPr>
          <a:lstStyle/>
          <a:p>
            <a:r>
              <a:rPr lang="fr-FR">
                <a:latin typeface="Calibri" pitchFamily="34" charset="0"/>
              </a:rPr>
              <a:t>t</a:t>
            </a:r>
            <a:r>
              <a:rPr lang="fr-FR" baseline="-25000">
                <a:latin typeface="Calibri" pitchFamily="34"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r>
              <a:rPr lang="fr-FR" smtClean="0"/>
              <a:t>Les variations du taux de change</a:t>
            </a:r>
          </a:p>
        </p:txBody>
      </p:sp>
      <p:sp>
        <p:nvSpPr>
          <p:cNvPr id="16386" name="Espace réservé du contenu 2"/>
          <p:cNvSpPr>
            <a:spLocks noGrp="1"/>
          </p:cNvSpPr>
          <p:nvPr>
            <p:ph idx="1"/>
          </p:nvPr>
        </p:nvSpPr>
        <p:spPr>
          <a:xfrm>
            <a:off x="457200" y="1455738"/>
            <a:ext cx="8229600" cy="5102225"/>
          </a:xfrm>
        </p:spPr>
        <p:txBody>
          <a:bodyPr/>
          <a:lstStyle/>
          <a:p>
            <a:r>
              <a:rPr lang="fr-FR" smtClean="0"/>
              <a:t>Les variations du cours de change dépendent du </a:t>
            </a:r>
            <a:r>
              <a:rPr lang="fr-FR" b="1" smtClean="0"/>
              <a:t>régime de change :</a:t>
            </a:r>
          </a:p>
          <a:p>
            <a:pPr lvl="1"/>
            <a:r>
              <a:rPr lang="fr-FR" smtClean="0"/>
              <a:t>En</a:t>
            </a:r>
            <a:r>
              <a:rPr lang="fr-FR" b="1" smtClean="0"/>
              <a:t> changes flottants</a:t>
            </a:r>
            <a:r>
              <a:rPr lang="fr-FR" smtClean="0"/>
              <a:t>, le taux de change fluctue librement sur le marché des changes</a:t>
            </a:r>
          </a:p>
          <a:p>
            <a:pPr lvl="1"/>
            <a:r>
              <a:rPr lang="fr-FR" smtClean="0"/>
              <a:t>En </a:t>
            </a:r>
            <a:r>
              <a:rPr lang="fr-FR" b="1" smtClean="0"/>
              <a:t>changes fixes</a:t>
            </a:r>
            <a:r>
              <a:rPr lang="fr-FR" smtClean="0"/>
              <a:t>, le taux de change est ancré sur celui d’une autre monnaie (ou d’un panier) : </a:t>
            </a:r>
          </a:p>
          <a:p>
            <a:pPr lvl="2"/>
            <a:r>
              <a:rPr lang="fr-FR" sz="2600" smtClean="0"/>
              <a:t>La banque centrale intervient pour maintenir la parité de la monnaie en utilisant ses réserves de changes</a:t>
            </a:r>
          </a:p>
          <a:p>
            <a:pPr lvl="2"/>
            <a:r>
              <a:rPr lang="fr-FR" sz="2600" smtClean="0"/>
              <a:t>Elle vend sa monnaie pour contrer une hausse de son cours et l’achète pour soutenir son cours</a:t>
            </a:r>
          </a:p>
          <a:p>
            <a:endParaRPr lang="fr-F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r>
              <a:rPr lang="fr-FR" smtClean="0"/>
              <a:t>Parité de pouvoir d’achat</a:t>
            </a:r>
          </a:p>
        </p:txBody>
      </p:sp>
      <p:sp>
        <p:nvSpPr>
          <p:cNvPr id="3" name="Espace réservé du contenu 2"/>
          <p:cNvSpPr>
            <a:spLocks noGrp="1"/>
          </p:cNvSpPr>
          <p:nvPr>
            <p:ph idx="1"/>
          </p:nvPr>
        </p:nvSpPr>
        <p:spPr>
          <a:xfrm>
            <a:off x="457200" y="1655763"/>
            <a:ext cx="8229600" cy="5014912"/>
          </a:xfrm>
        </p:spPr>
        <p:txBody>
          <a:bodyPr>
            <a:normAutofit/>
          </a:bodyPr>
          <a:lstStyle/>
          <a:p>
            <a:pPr>
              <a:lnSpc>
                <a:spcPct val="90000"/>
              </a:lnSpc>
            </a:pPr>
            <a:r>
              <a:rPr lang="fr-FR" sz="3000" smtClean="0"/>
              <a:t>En vertu de la LPU, un même bien devrait avoir le même prix partout</a:t>
            </a:r>
          </a:p>
          <a:p>
            <a:pPr>
              <a:lnSpc>
                <a:spcPct val="90000"/>
              </a:lnSpc>
            </a:pPr>
            <a:r>
              <a:rPr lang="fr-FR" sz="3000" smtClean="0"/>
              <a:t>Dans un monde parfaitement ouvert, les écarts de prix seraient « arbitrés » et le taux de change </a:t>
            </a:r>
            <a:r>
              <a:rPr lang="fr-FR" sz="3000" smtClean="0">
                <a:sym typeface="Wingdings" pitchFamily="2" charset="2"/>
              </a:rPr>
              <a:t>assurerait la PPA</a:t>
            </a:r>
            <a:endParaRPr lang="fr-FR" sz="3000" smtClean="0"/>
          </a:p>
          <a:p>
            <a:pPr>
              <a:lnSpc>
                <a:spcPct val="90000"/>
              </a:lnSpc>
            </a:pPr>
            <a:r>
              <a:rPr lang="fr-FR" sz="3000" smtClean="0"/>
              <a:t>En théorie : Prix d’un big mac en euros = prix d’un big mac en dollars × taux de change (USD/EUR)</a:t>
            </a:r>
          </a:p>
          <a:p>
            <a:pPr>
              <a:lnSpc>
                <a:spcPct val="90000"/>
              </a:lnSpc>
            </a:pPr>
            <a:r>
              <a:rPr lang="fr-FR" sz="3000" smtClean="0"/>
              <a:t>En pratique : L’écart de prix observé entre zone euro et USA mesure l’écart entre taux de change courant et taux de change de PPA </a:t>
            </a:r>
            <a:r>
              <a:rPr lang="fr-FR" sz="3000" smtClean="0">
                <a:sym typeface="Wingdings" pitchFamily="2" charset="2"/>
              </a:rPr>
              <a:t> </a:t>
            </a:r>
            <a:r>
              <a:rPr lang="fr-FR" sz="3000" b="1" smtClean="0">
                <a:sym typeface="Wingdings" pitchFamily="2" charset="2"/>
              </a:rPr>
              <a:t>« indice big mac »</a:t>
            </a:r>
            <a:endParaRPr lang="fr-FR" sz="3000" b="1"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57200" y="146050"/>
            <a:ext cx="8229600" cy="1143000"/>
          </a:xfrm>
        </p:spPr>
        <p:txBody>
          <a:bodyPr/>
          <a:lstStyle/>
          <a:p>
            <a:r>
              <a:rPr lang="fr-FR" smtClean="0"/>
              <a:t>« Big mac »</a:t>
            </a:r>
          </a:p>
        </p:txBody>
      </p:sp>
      <p:sp>
        <p:nvSpPr>
          <p:cNvPr id="3" name="Espace réservé du contenu 2"/>
          <p:cNvSpPr>
            <a:spLocks noGrp="1"/>
          </p:cNvSpPr>
          <p:nvPr>
            <p:ph idx="1"/>
          </p:nvPr>
        </p:nvSpPr>
        <p:spPr>
          <a:xfrm>
            <a:off x="457200" y="1600200"/>
            <a:ext cx="8229600" cy="5054600"/>
          </a:xfrm>
        </p:spPr>
        <p:txBody>
          <a:bodyPr rtlCol="0">
            <a:normAutofit fontScale="85000" lnSpcReduction="10000"/>
          </a:bodyPr>
          <a:lstStyle/>
          <a:p>
            <a:pPr fontAlgn="auto">
              <a:spcAft>
                <a:spcPts val="0"/>
              </a:spcAft>
              <a:buFont typeface="Arial"/>
              <a:buChar char="•"/>
              <a:defRPr/>
            </a:pPr>
            <a:r>
              <a:rPr lang="fr-FR" dirty="0" smtClean="0"/>
              <a:t>Un </a:t>
            </a:r>
            <a:r>
              <a:rPr lang="fr-FR" dirty="0" err="1" smtClean="0"/>
              <a:t>big</a:t>
            </a:r>
            <a:r>
              <a:rPr lang="fr-FR" dirty="0" smtClean="0"/>
              <a:t> mac coûte 3,49 euros en France</a:t>
            </a:r>
          </a:p>
          <a:p>
            <a:pPr fontAlgn="auto">
              <a:spcAft>
                <a:spcPts val="0"/>
              </a:spcAft>
              <a:buFont typeface="Arial"/>
              <a:buChar char="•"/>
              <a:defRPr/>
            </a:pPr>
            <a:r>
              <a:rPr lang="fr-FR" dirty="0" smtClean="0"/>
              <a:t>Il coûte 4,20 dollars aux Etats-Unis</a:t>
            </a:r>
          </a:p>
          <a:p>
            <a:pPr marL="0" indent="0" fontAlgn="auto">
              <a:spcAft>
                <a:spcPts val="0"/>
              </a:spcAft>
              <a:buFont typeface="Arial"/>
              <a:buNone/>
              <a:defRPr/>
            </a:pPr>
            <a:r>
              <a:rPr lang="fr-FR" i="1" dirty="0" smtClean="0"/>
              <a:t>Le </a:t>
            </a:r>
            <a:r>
              <a:rPr lang="fr-FR" i="1" dirty="0" err="1" smtClean="0"/>
              <a:t>big</a:t>
            </a:r>
            <a:r>
              <a:rPr lang="fr-FR" i="1" dirty="0" smtClean="0"/>
              <a:t> mac coûte-t-il le même prix en France et aux Etats-Unis ?</a:t>
            </a:r>
          </a:p>
          <a:p>
            <a:pPr fontAlgn="auto">
              <a:spcAft>
                <a:spcPts val="0"/>
              </a:spcAft>
              <a:buFont typeface="Arial"/>
              <a:buChar char="•"/>
              <a:defRPr/>
            </a:pPr>
            <a:r>
              <a:rPr lang="fr-FR" dirty="0" smtClean="0"/>
              <a:t>Au taux de change courant (au 1 novembre 2012):</a:t>
            </a:r>
          </a:p>
          <a:p>
            <a:pPr marL="0" indent="0" fontAlgn="auto">
              <a:spcAft>
                <a:spcPts val="0"/>
              </a:spcAft>
              <a:buFont typeface="Arial"/>
              <a:buNone/>
              <a:defRPr/>
            </a:pPr>
            <a:r>
              <a:rPr lang="fr-FR" dirty="0"/>
              <a:t>	</a:t>
            </a:r>
            <a:r>
              <a:rPr lang="fr-FR" dirty="0" smtClean="0"/>
              <a:t>	 1 euro = 1,29 dollar</a:t>
            </a:r>
          </a:p>
          <a:p>
            <a:pPr marL="0" indent="0" fontAlgn="auto">
              <a:spcAft>
                <a:spcPts val="0"/>
              </a:spcAft>
              <a:buFont typeface="Arial"/>
              <a:buNone/>
              <a:defRPr/>
            </a:pPr>
            <a:r>
              <a:rPr lang="fr-FR" dirty="0" smtClean="0"/>
              <a:t>D’où </a:t>
            </a:r>
            <a:r>
              <a:rPr lang="fr-FR" dirty="0"/>
              <a:t>3,49 euros </a:t>
            </a:r>
            <a:r>
              <a:rPr lang="fr-FR" dirty="0" smtClean="0"/>
              <a:t>= 4,50 dollars</a:t>
            </a:r>
          </a:p>
          <a:p>
            <a:pPr marL="0" indent="0" fontAlgn="auto">
              <a:spcAft>
                <a:spcPts val="0"/>
              </a:spcAft>
              <a:buFont typeface="Arial"/>
              <a:buNone/>
              <a:defRPr/>
            </a:pPr>
            <a:r>
              <a:rPr lang="fr-FR" dirty="0" smtClean="0"/>
              <a:t>Le </a:t>
            </a:r>
            <a:r>
              <a:rPr lang="fr-FR" dirty="0" err="1" smtClean="0"/>
              <a:t>big</a:t>
            </a:r>
            <a:r>
              <a:rPr lang="fr-FR" dirty="0" smtClean="0"/>
              <a:t> mac en France coûte 1,07 fois le </a:t>
            </a:r>
            <a:r>
              <a:rPr lang="fr-FR" dirty="0" err="1" smtClean="0"/>
              <a:t>big</a:t>
            </a:r>
            <a:r>
              <a:rPr lang="fr-FR" dirty="0" smtClean="0"/>
              <a:t> mac aux Etats-Unis </a:t>
            </a:r>
            <a:r>
              <a:rPr lang="fr-FR" dirty="0" smtClean="0">
                <a:sym typeface="Wingdings"/>
              </a:rPr>
              <a:t></a:t>
            </a:r>
            <a:r>
              <a:rPr lang="fr-FR" dirty="0" smtClean="0"/>
              <a:t> L’euro est 7% au-dessus du taux de PPA</a:t>
            </a:r>
          </a:p>
          <a:p>
            <a:pPr marL="0" indent="0" fontAlgn="auto">
              <a:spcAft>
                <a:spcPts val="0"/>
              </a:spcAft>
              <a:buFont typeface="Arial"/>
              <a:buNone/>
              <a:defRPr/>
            </a:pPr>
            <a:r>
              <a:rPr lang="fr-FR" dirty="0" smtClean="0"/>
              <a:t>L’écart était de 2% en août et de 5% en janvier 2012</a:t>
            </a:r>
            <a:r>
              <a:rPr lang="fr-FR" dirty="0"/>
              <a:t> </a:t>
            </a:r>
            <a:r>
              <a:rPr lang="fr-FR" dirty="0" smtClean="0"/>
              <a:t>(cf. tab).</a:t>
            </a:r>
            <a:endParaRPr lang="fr-FR" dirty="0"/>
          </a:p>
        </p:txBody>
      </p:sp>
      <p:pic>
        <p:nvPicPr>
          <p:cNvPr id="18435" name="Image 3"/>
          <p:cNvPicPr>
            <a:picLocks noChangeAspect="1"/>
          </p:cNvPicPr>
          <p:nvPr/>
        </p:nvPicPr>
        <p:blipFill>
          <a:blip r:embed="rId2"/>
          <a:srcRect/>
          <a:stretch>
            <a:fillRect/>
          </a:stretch>
        </p:blipFill>
        <p:spPr bwMode="auto">
          <a:xfrm>
            <a:off x="6149975" y="49213"/>
            <a:ext cx="3886200" cy="1701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463" y="274638"/>
            <a:ext cx="8842375" cy="1143000"/>
          </a:xfrm>
        </p:spPr>
        <p:txBody>
          <a:bodyPr rtlCol="0">
            <a:normAutofit fontScale="90000"/>
          </a:bodyPr>
          <a:lstStyle/>
          <a:p>
            <a:pPr fontAlgn="auto">
              <a:spcAft>
                <a:spcPts val="0"/>
              </a:spcAft>
              <a:defRPr/>
            </a:pPr>
            <a:r>
              <a:rPr lang="fr-FR" dirty="0" smtClean="0"/>
              <a:t/>
            </a:r>
            <a:br>
              <a:rPr lang="fr-FR" dirty="0" smtClean="0"/>
            </a:br>
            <a:r>
              <a:rPr lang="fr-FR" dirty="0"/>
              <a:t/>
            </a:r>
            <a:br>
              <a:rPr lang="fr-FR" dirty="0"/>
            </a:br>
            <a:r>
              <a:rPr lang="fr-FR" dirty="0" smtClean="0">
                <a:hlinkClick r:id="rId2"/>
              </a:rPr>
              <a:t>http</a:t>
            </a:r>
            <a:r>
              <a:rPr lang="fr-FR" dirty="0">
                <a:hlinkClick r:id="rId2"/>
              </a:rPr>
              <a:t>://www.economist.com/node/</a:t>
            </a:r>
            <a:r>
              <a:rPr lang="fr-FR" dirty="0" smtClean="0">
                <a:hlinkClick r:id="rId2"/>
              </a:rPr>
              <a:t>21542808</a:t>
            </a:r>
            <a:r>
              <a:rPr lang="fr-FR" dirty="0" smtClean="0"/>
              <a:t> (janvier 2012)</a:t>
            </a:r>
            <a:br>
              <a:rPr lang="fr-FR" dirty="0" smtClean="0"/>
            </a:br>
            <a:r>
              <a:rPr lang="fr-FR" dirty="0" smtClean="0"/>
              <a:t/>
            </a:r>
            <a:br>
              <a:rPr lang="fr-FR" dirty="0" smtClean="0"/>
            </a:br>
            <a:endParaRPr lang="fr-FR" dirty="0"/>
          </a:p>
        </p:txBody>
      </p:sp>
      <p:pic>
        <p:nvPicPr>
          <p:cNvPr id="19458" name="Espace réservé du contenu 3"/>
          <p:cNvPicPr>
            <a:picLocks noGrp="1" noChangeAspect="1"/>
          </p:cNvPicPr>
          <p:nvPr>
            <p:ph idx="1"/>
          </p:nvPr>
        </p:nvPicPr>
        <p:blipFill>
          <a:blip r:embed="rId3"/>
          <a:srcRect t="29341" b="29341"/>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Espace réservé du contenu 3"/>
          <p:cNvPicPr>
            <a:picLocks noChangeAspect="1"/>
          </p:cNvPicPr>
          <p:nvPr/>
        </p:nvPicPr>
        <p:blipFill>
          <a:blip r:embed="rId2"/>
          <a:srcRect t="8958" b="8958"/>
          <a:stretch>
            <a:fillRect/>
          </a:stretch>
        </p:blipFill>
        <p:spPr bwMode="auto">
          <a:xfrm>
            <a:off x="201613" y="185738"/>
            <a:ext cx="2241550" cy="1231900"/>
          </a:xfrm>
          <a:prstGeom prst="rect">
            <a:avLst/>
          </a:prstGeom>
          <a:noFill/>
          <a:ln w="9525">
            <a:noFill/>
            <a:miter lim="800000"/>
            <a:headEnd/>
            <a:tailEnd/>
          </a:ln>
        </p:spPr>
      </p:pic>
      <p:pic>
        <p:nvPicPr>
          <p:cNvPr id="20482" name="Espace réservé du contenu 6"/>
          <p:cNvPicPr>
            <a:picLocks noChangeAspect="1"/>
          </p:cNvPicPr>
          <p:nvPr/>
        </p:nvPicPr>
        <p:blipFill>
          <a:blip r:embed="rId3"/>
          <a:srcRect t="22502" b="22502"/>
          <a:stretch>
            <a:fillRect/>
          </a:stretch>
        </p:blipFill>
        <p:spPr bwMode="auto">
          <a:xfrm>
            <a:off x="6478588" y="-14288"/>
            <a:ext cx="2730500" cy="1501776"/>
          </a:xfrm>
          <a:prstGeom prst="rect">
            <a:avLst/>
          </a:prstGeom>
          <a:noFill/>
          <a:ln w="9525">
            <a:noFill/>
            <a:miter lim="800000"/>
            <a:headEnd/>
            <a:tailEnd/>
          </a:ln>
        </p:spPr>
      </p:pic>
      <p:pic>
        <p:nvPicPr>
          <p:cNvPr id="20483" name="Espace réservé du contenu 4"/>
          <p:cNvPicPr>
            <a:picLocks noGrp="1" noChangeAspect="1"/>
          </p:cNvPicPr>
          <p:nvPr>
            <p:ph idx="1"/>
          </p:nvPr>
        </p:nvPicPr>
        <p:blipFill>
          <a:blip r:embed="rId4"/>
          <a:srcRect t="8958" b="8958"/>
          <a:stretch>
            <a:fillRect/>
          </a:stretch>
        </p:blipFill>
        <p:spPr>
          <a:xfrm>
            <a:off x="0" y="0"/>
            <a:ext cx="2443163" cy="1343025"/>
          </a:xfrm>
        </p:spPr>
      </p:pic>
      <p:sp>
        <p:nvSpPr>
          <p:cNvPr id="20484" name="Titre 1"/>
          <p:cNvSpPr>
            <a:spLocks noGrp="1"/>
          </p:cNvSpPr>
          <p:nvPr>
            <p:ph type="title"/>
          </p:nvPr>
        </p:nvSpPr>
        <p:spPr/>
        <p:txBody>
          <a:bodyPr/>
          <a:lstStyle/>
          <a:p>
            <a:r>
              <a:rPr lang="fr-FR" smtClean="0"/>
              <a:t>Parité de taux d’intérêt</a:t>
            </a:r>
          </a:p>
        </p:txBody>
      </p:sp>
      <p:sp>
        <p:nvSpPr>
          <p:cNvPr id="20485" name="Espace réservé du contenu 5"/>
          <p:cNvSpPr>
            <a:spLocks noGrp="1"/>
          </p:cNvSpPr>
          <p:nvPr>
            <p:ph idx="1"/>
          </p:nvPr>
        </p:nvSpPr>
        <p:spPr>
          <a:xfrm>
            <a:off x="457200" y="1600200"/>
            <a:ext cx="8229600" cy="4957763"/>
          </a:xfrm>
        </p:spPr>
        <p:txBody>
          <a:bodyPr/>
          <a:lstStyle/>
          <a:p>
            <a:r>
              <a:rPr lang="fr-FR" smtClean="0"/>
              <a:t>En théorie toujours, le taux de variation des cours de change devrait refléter les écarts de taux d’intérêt entre pays</a:t>
            </a:r>
          </a:p>
          <a:p>
            <a:r>
              <a:rPr lang="fr-FR" smtClean="0"/>
              <a:t>Ex : si le taux d’intérêt EUR est de 2% supérieur au taux US et que les investisseurs anticipent que l’euro ne se dépréciera pas au-delà de 1%, alors ils ont intérêt à placer en euros. Ils le font jusqu’à ce que : écart de taux = taux de variation du taux de change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r>
              <a:rPr lang="fr-FR" smtClean="0"/>
              <a:t>En pratique</a:t>
            </a:r>
          </a:p>
        </p:txBody>
      </p:sp>
      <p:sp>
        <p:nvSpPr>
          <p:cNvPr id="21506" name="Espace réservé du contenu 4"/>
          <p:cNvSpPr>
            <a:spLocks noGrp="1"/>
          </p:cNvSpPr>
          <p:nvPr>
            <p:ph idx="1"/>
          </p:nvPr>
        </p:nvSpPr>
        <p:spPr>
          <a:xfrm>
            <a:off x="457200" y="1600200"/>
            <a:ext cx="8229600" cy="4846638"/>
          </a:xfrm>
        </p:spPr>
        <p:txBody>
          <a:bodyPr/>
          <a:lstStyle/>
          <a:p>
            <a:r>
              <a:rPr lang="fr-FR" smtClean="0"/>
              <a:t>Ni la PPA, ni les PTI ne sont vérifiées empiriquement, du moins à court-moyen terme.</a:t>
            </a:r>
          </a:p>
          <a:p>
            <a:r>
              <a:rPr lang="fr-FR" smtClean="0"/>
              <a:t>Il y a bien sûr des obstacles aux arbitrages </a:t>
            </a:r>
          </a:p>
          <a:p>
            <a:r>
              <a:rPr lang="fr-FR" smtClean="0"/>
              <a:t>Les variations des taux de changes peuvent être amples (loin d’un niveau stable d’équilibre)</a:t>
            </a:r>
          </a:p>
          <a:p>
            <a:r>
              <a:rPr lang="fr-FR" smtClean="0"/>
              <a:t>Les déterminants des taux de change sont à la fois réels, monétaires et financiers.</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7030</TotalTime>
  <Words>1195</Words>
  <Application>Microsoft Macintosh PowerPoint</Application>
  <PresentationFormat>Affichage à l'écran (4:3)</PresentationFormat>
  <Paragraphs>109</Paragraphs>
  <Slides>27</Slides>
  <Notes>0</Notes>
  <HiddenSlides>0</HiddenSlides>
  <MMClips>0</MMClips>
  <ScaleCrop>false</ScaleCrop>
  <HeadingPairs>
    <vt:vector size="8" baseType="variant">
      <vt:variant>
        <vt:lpstr>Polices utilisées</vt:lpstr>
      </vt:variant>
      <vt:variant>
        <vt:i4>3</vt:i4>
      </vt:variant>
      <vt:variant>
        <vt:lpstr>Modèle de conception</vt:lpstr>
      </vt:variant>
      <vt:variant>
        <vt:i4>1</vt:i4>
      </vt:variant>
      <vt:variant>
        <vt:lpstr>Serveurs OLE incorporés</vt:lpstr>
      </vt:variant>
      <vt:variant>
        <vt:i4>1</vt:i4>
      </vt:variant>
      <vt:variant>
        <vt:lpstr>Titres des diapositives</vt:lpstr>
      </vt:variant>
      <vt:variant>
        <vt:i4>27</vt:i4>
      </vt:variant>
    </vt:vector>
  </HeadingPairs>
  <TitlesOfParts>
    <vt:vector size="32" baseType="lpstr">
      <vt:lpstr>Calibri</vt:lpstr>
      <vt:lpstr>Arial</vt:lpstr>
      <vt:lpstr>Wingdings</vt:lpstr>
      <vt:lpstr>Thème Office</vt:lpstr>
      <vt:lpstr>Document</vt:lpstr>
      <vt:lpstr>Le marché des changes</vt:lpstr>
      <vt:lpstr>Le marché où l’on échange  des monnaies</vt:lpstr>
      <vt:lpstr>Offre / demande</vt:lpstr>
      <vt:lpstr>Les variations du taux de change</vt:lpstr>
      <vt:lpstr>Parité de pouvoir d’achat</vt:lpstr>
      <vt:lpstr>« Big mac »</vt:lpstr>
      <vt:lpstr>  http://www.economist.com/node/21542808 (janvier 2012)  </vt:lpstr>
      <vt:lpstr>Parité de taux d’intérêt</vt:lpstr>
      <vt:lpstr>En pratique</vt:lpstr>
      <vt:lpstr>Impact d’une dépréciation de l’euro</vt:lpstr>
      <vt:lpstr>Impact d’une appréciation de l’euro</vt:lpstr>
      <vt:lpstr>      Un marché planétaire</vt:lpstr>
      <vt:lpstr>Un marché de gros</vt:lpstr>
      <vt:lpstr>Un formidable essor</vt:lpstr>
      <vt:lpstr>Diapositive 15</vt:lpstr>
      <vt:lpstr>Diapositive 16</vt:lpstr>
      <vt:lpstr>Les raisons d’un tel essor</vt:lpstr>
      <vt:lpstr>Domination encore forte du dollar mais …</vt:lpstr>
      <vt:lpstr>Répartition par devise des transactions de change quotidiennes*, en %</vt:lpstr>
      <vt:lpstr>Part des transactions réalisées en 2010 dans chaque pays, en % du total des transactions</vt:lpstr>
      <vt:lpstr>Crises de changes</vt:lpstr>
      <vt:lpstr>Grande variété des crises de change</vt:lpstr>
      <vt:lpstr>Système monétaire international</vt:lpstr>
      <vt:lpstr>Diapositive 24</vt:lpstr>
      <vt:lpstr>Diapositive 25</vt:lpstr>
      <vt:lpstr>Quelles armes pour la paix des monnaies ?</vt:lpstr>
      <vt:lpstr>Quelques supports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marché des changes</dc:title>
  <dc:creator>Utilisateur</dc:creator>
  <cp:lastModifiedBy>achateau</cp:lastModifiedBy>
  <cp:revision>124</cp:revision>
  <dcterms:created xsi:type="dcterms:W3CDTF">2012-08-01T14:57:12Z</dcterms:created>
  <dcterms:modified xsi:type="dcterms:W3CDTF">2012-11-08T13:57:05Z</dcterms:modified>
</cp:coreProperties>
</file>